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6"/>
  </p:notesMasterIdLst>
  <p:sldIdLst>
    <p:sldId id="275" r:id="rId2"/>
    <p:sldId id="315" r:id="rId3"/>
    <p:sldId id="299" r:id="rId4"/>
    <p:sldId id="328" r:id="rId5"/>
    <p:sldId id="323" r:id="rId6"/>
    <p:sldId id="329" r:id="rId7"/>
    <p:sldId id="324" r:id="rId8"/>
    <p:sldId id="330" r:id="rId9"/>
    <p:sldId id="331" r:id="rId10"/>
    <p:sldId id="325" r:id="rId11"/>
    <p:sldId id="332" r:id="rId12"/>
    <p:sldId id="333" r:id="rId13"/>
    <p:sldId id="335" r:id="rId14"/>
    <p:sldId id="336" r:id="rId15"/>
    <p:sldId id="337" r:id="rId16"/>
    <p:sldId id="338" r:id="rId17"/>
    <p:sldId id="339" r:id="rId18"/>
    <p:sldId id="343" r:id="rId19"/>
    <p:sldId id="340" r:id="rId20"/>
    <p:sldId id="326" r:id="rId21"/>
    <p:sldId id="334" r:id="rId22"/>
    <p:sldId id="341" r:id="rId23"/>
    <p:sldId id="342" r:id="rId24"/>
    <p:sldId id="322" r:id="rId25"/>
  </p:sldIdLst>
  <p:sldSz cx="12192000" cy="6858000"/>
  <p:notesSz cx="6858000" cy="9144000"/>
  <p:embeddedFontLst>
    <p:embeddedFont>
      <p:font typeface="等线" panose="02010600030101010101" pitchFamily="2" charset="-122"/>
      <p:regular r:id="rId27"/>
      <p:bold r:id="rId28"/>
    </p:embeddedFont>
    <p:embeddedFont>
      <p:font typeface="等线 Light" panose="02010600030101010101" pitchFamily="2" charset="-122"/>
      <p:regular r:id="rId29"/>
    </p:embeddedFont>
    <p:embeddedFont>
      <p:font typeface="微软雅黑" panose="020B0503020204020204" pitchFamily="34" charset="-122"/>
      <p:regular r:id="rId30"/>
      <p:bold r:id="rId31"/>
    </p:embeddedFont>
    <p:embeddedFont>
      <p:font typeface="Consolas" panose="020B0609020204030204" pitchFamily="49" charset="0"/>
      <p:regular r:id="rId32"/>
      <p:bold r:id="rId33"/>
      <p:italic r:id="rId34"/>
      <p:boldItalic r:id="rId35"/>
    </p:embeddedFont>
    <p:embeddedFont>
      <p:font typeface="Montserrat Light" panose="00000400000000000000" pitchFamily="2" charset="0"/>
      <p:regular r:id="rId36"/>
      <p:italic r:id="rId37"/>
    </p:embeddedFont>
    <p:embeddedFont>
      <p:font typeface="Novecento wide Bold" panose="00000805000000000000" charset="0"/>
      <p:bold r:id="rId38"/>
    </p:embeddedFont>
    <p:embeddedFont>
      <p:font typeface="Sitka Text" pitchFamily="2" charset="0"/>
      <p:regular r:id="rId39"/>
      <p:bold r:id="rId40"/>
      <p:italic r:id="rId41"/>
      <p:boldItalic r:id="rId4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2" autoAdjust="0"/>
    <p:restoredTop sz="94595" autoAdjust="0"/>
  </p:normalViewPr>
  <p:slideViewPr>
    <p:cSldViewPr snapToGrid="0" showGuides="1">
      <p:cViewPr varScale="1">
        <p:scale>
          <a:sx n="104" d="100"/>
          <a:sy n="104" d="100"/>
        </p:scale>
        <p:origin x="264" y="76"/>
      </p:cViewPr>
      <p:guideLst>
        <p:guide orient="horz" pos="2137"/>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5.fntdata"/></Relationships>
</file>

<file path=ppt/media/image1.png>
</file>

<file path=ppt/media/image10.png>
</file>

<file path=ppt/media/image11.png>
</file>

<file path=ppt/media/image12.gif>
</file>

<file path=ppt/media/image13.png>
</file>

<file path=ppt/media/image14.png>
</file>

<file path=ppt/media/image15.svg>
</file>

<file path=ppt/media/image16.png>
</file>

<file path=ppt/media/image17.svg>
</file>

<file path=ppt/media/image2.svg>
</file>

<file path=ppt/media/image3.png>
</file>

<file path=ppt/media/image4.sv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5026EB-4058-4BC7-8426-D7194AF02EC7}" type="datetimeFigureOut">
              <a:rPr lang="zh-CN" altLang="en-US" smtClean="0"/>
              <a:t>2024/4/28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9B6501-1FA3-4C81-8BF3-01BFF0E331FD}" type="slidenum">
              <a:rPr lang="zh-CN" altLang="en-US" smtClean="0"/>
              <a:t>‹#›</a:t>
            </a:fld>
            <a:endParaRPr lang="zh-CN" altLang="en-US"/>
          </a:p>
        </p:txBody>
      </p:sp>
    </p:spTree>
    <p:extLst>
      <p:ext uri="{BB962C8B-B14F-4D97-AF65-F5344CB8AC3E}">
        <p14:creationId xmlns:p14="http://schemas.microsoft.com/office/powerpoint/2010/main" val="3720696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8310FD2-7342-4681-882A-4B6560D700F0}" type="slidenum">
              <a:rPr lang="zh-CN" altLang="en-US" smtClean="0"/>
              <a:t>1</a:t>
            </a:fld>
            <a:endParaRPr lang="zh-CN" altLang="en-US"/>
          </a:p>
        </p:txBody>
      </p:sp>
    </p:spTree>
    <p:extLst>
      <p:ext uri="{BB962C8B-B14F-4D97-AF65-F5344CB8AC3E}">
        <p14:creationId xmlns:p14="http://schemas.microsoft.com/office/powerpoint/2010/main" val="370213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8310FD2-7342-4681-882A-4B6560D700F0}" type="slidenum">
              <a:rPr lang="zh-CN" altLang="en-US" smtClean="0"/>
              <a:t>24</a:t>
            </a:fld>
            <a:endParaRPr lang="zh-CN" altLang="en-US"/>
          </a:p>
        </p:txBody>
      </p:sp>
    </p:spTree>
    <p:extLst>
      <p:ext uri="{BB962C8B-B14F-4D97-AF65-F5344CB8AC3E}">
        <p14:creationId xmlns:p14="http://schemas.microsoft.com/office/powerpoint/2010/main" val="158720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87A7EA-1AE8-451A-9961-B4FFFAF48E6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4B7B5BB-BA7E-4B59-8B8A-A48EBC9916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1325D62-B3DA-479E-93A5-89838E6BA26B}"/>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77820C1D-EEDA-42F2-86D5-182DB78387C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6B7F4A4-66C5-46E9-BF04-17FE1AC27C2F}"/>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542503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0ED284-0E9D-482F-B856-76A2D2B0E9D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73467B8-FCFB-46D0-BE09-AFF16AF670E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AAC6B98-6C5A-476D-A015-FA6811054037}"/>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D94C7B47-B6EB-4954-BDE1-E528748E074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0BDF827-69B8-4B38-8040-758CF7E43945}"/>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2492015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69391CF-CC2A-4981-B400-6D4673D5F73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2625815-3811-46B4-ADB4-EC121BBC6BA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87E7046-BDD5-4A0C-8A48-0C3DC8ACDF34}"/>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9ABF5539-6CBA-4B59-BDD4-F58D128072F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78A8429-4810-466B-9CB6-D373CBCBDEF2}"/>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3924750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748562-8F23-47E9-99F0-621509ED557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9512AD7-7614-4879-9241-41E9A77DE67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88CAB5F-C7B0-4A19-AEFF-8522F0334866}"/>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DAB4FCA0-770B-4DC5-ABB8-88AFB3F0A87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E667B72-F3AC-4116-BB94-BA310D61B2F6}"/>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20986938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82DBAC-0099-415F-8C27-209D8B8579D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237D949-E75B-4CAC-A020-67E866BFC9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812EEED9-DB07-4C3A-ADCF-9C57CA2D0504}"/>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3CAC9124-5FEC-4762-9E8E-9DA97954884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0F0298-5B47-4F21-8D6D-802EE1B72A8A}"/>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781313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8AEBD4-6315-4C3B-9006-3D1D2AF5E96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AB60409-B4BB-4801-B450-E9A69A7070D9}"/>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62A8137-B69A-4248-B9C8-FDA9C2F7838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B56D9F2-9593-4904-B034-2A3FF62D7D02}"/>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6" name="页脚占位符 5">
            <a:extLst>
              <a:ext uri="{FF2B5EF4-FFF2-40B4-BE49-F238E27FC236}">
                <a16:creationId xmlns:a16="http://schemas.microsoft.com/office/drawing/2014/main" id="{67D8D1F4-BDDB-4BF6-BEE5-6BE1CED7646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398EF2B-BC9E-4668-90EC-DC7CE6F73FCA}"/>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3208439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E61053-5D47-43A4-AB72-FA4E64B50DA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7711B8E-9ED5-43B0-B3AD-7D522C9768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E3E80D5-E95C-4988-8964-8BFD738AD98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699F7E2C-29B0-4356-BEDE-7D6A55F2F9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3835EE5A-F501-4B77-8B69-B9547B8177A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305207E-1DF9-421E-8A6E-A9885B3D5991}"/>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8" name="页脚占位符 7">
            <a:extLst>
              <a:ext uri="{FF2B5EF4-FFF2-40B4-BE49-F238E27FC236}">
                <a16:creationId xmlns:a16="http://schemas.microsoft.com/office/drawing/2014/main" id="{E66E2714-D2A7-4199-A979-FAAC27161E0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C746AF1-733B-4A8C-B99E-95F30DC4C81C}"/>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2167255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813520-6A5C-4117-A68E-9F34D18F9B5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4183103-C3F4-4197-9840-19EF9AB2EDB5}"/>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4" name="页脚占位符 3">
            <a:extLst>
              <a:ext uri="{FF2B5EF4-FFF2-40B4-BE49-F238E27FC236}">
                <a16:creationId xmlns:a16="http://schemas.microsoft.com/office/drawing/2014/main" id="{265027D6-4287-49B1-8FF6-B1E4E09A156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B7A8086-B289-424D-9144-B46B674140FF}"/>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1108683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496CE17-93FD-470C-852F-C04A5B0109E7}"/>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3" name="页脚占位符 2">
            <a:extLst>
              <a:ext uri="{FF2B5EF4-FFF2-40B4-BE49-F238E27FC236}">
                <a16:creationId xmlns:a16="http://schemas.microsoft.com/office/drawing/2014/main" id="{6439AC8A-75A5-4308-A4D9-91C6C02570D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D8B08803-606A-461F-B8A2-45DF36EEE1FF}"/>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1490903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A49FE5-958D-4A83-84B3-6C93321A20D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47BA609-A975-4B68-9875-22F34E30A3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34AAAEA-D93D-47C2-A6E8-201660514F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C99314A-6D26-4E6E-AC89-4B321800AB03}"/>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6" name="页脚占位符 5">
            <a:extLst>
              <a:ext uri="{FF2B5EF4-FFF2-40B4-BE49-F238E27FC236}">
                <a16:creationId xmlns:a16="http://schemas.microsoft.com/office/drawing/2014/main" id="{7FD572B2-EEF9-42FD-9D6E-FA6BD4FE1E6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BAC47CD-BEB8-4BCC-8C4C-D655D7354F2F}"/>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4159485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9E16CF-E25A-48BF-B14C-D189023D546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B554132-8B4D-4A6B-98A4-F85AE4883C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39800C5-AF5A-463B-B70A-7F969A1E87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7B2C16A-0953-48B3-B315-DBDD16469865}"/>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6" name="页脚占位符 5">
            <a:extLst>
              <a:ext uri="{FF2B5EF4-FFF2-40B4-BE49-F238E27FC236}">
                <a16:creationId xmlns:a16="http://schemas.microsoft.com/office/drawing/2014/main" id="{A32652F0-EBD0-48B6-B01E-DC9FE8339F1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01C5C9B-59CA-47AA-B824-52C454E5A806}"/>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2473280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E9E15E8-94A6-48D0-A24D-0B0CB2812F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4564804-F978-483E-822B-83FCB8D311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1B6681D-E2C3-4C64-AD91-36BDC2BED6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0FCB35B2-B2F7-45D0-811E-EA78DE2041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71AA3CD-6552-417C-A511-789FEB25CF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32031468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2.sv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gif"/></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BA8A364C-FA08-47AA-BD76-0C6E8ED0C094}"/>
              </a:ext>
            </a:extLst>
          </p:cNvPr>
          <p:cNvSpPr/>
          <p:nvPr/>
        </p:nvSpPr>
        <p:spPr>
          <a:xfrm>
            <a:off x="0" y="0"/>
            <a:ext cx="12192000" cy="4919241"/>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itka Text"/>
              <a:ea typeface="微软雅黑 Light"/>
              <a:cs typeface="+mn-cs"/>
            </a:endParaRPr>
          </a:p>
        </p:txBody>
      </p:sp>
      <p:sp>
        <p:nvSpPr>
          <p:cNvPr id="2" name="文本框 1">
            <a:extLst>
              <a:ext uri="{FF2B5EF4-FFF2-40B4-BE49-F238E27FC236}">
                <a16:creationId xmlns:a16="http://schemas.microsoft.com/office/drawing/2014/main" id="{807646AB-D820-4F65-A736-C7F6C0D343B5}"/>
              </a:ext>
            </a:extLst>
          </p:cNvPr>
          <p:cNvSpPr txBox="1"/>
          <p:nvPr/>
        </p:nvSpPr>
        <p:spPr>
          <a:xfrm>
            <a:off x="882503" y="2275367"/>
            <a:ext cx="4713623" cy="1015663"/>
          </a:xfrm>
          <a:prstGeom prst="rect">
            <a:avLst/>
          </a:prstGeom>
          <a:noFill/>
        </p:spPr>
        <p:txBody>
          <a:bodyPr wrap="square" rtlCol="0">
            <a:spAutoFit/>
          </a:bodyPr>
          <a:lstStyle/>
          <a:p>
            <a:r>
              <a:rPr lang="en-US" altLang="zh-CN" sz="6000" b="1" dirty="0">
                <a:solidFill>
                  <a:schemeClr val="bg1"/>
                </a:solidFill>
                <a:latin typeface="Novecento wide Bold" panose="00000805000000000000" pitchFamily="50" charset="0"/>
                <a:ea typeface="思源黑体 Medium" panose="020B0600000000000000" pitchFamily="34" charset="-122"/>
              </a:rPr>
              <a:t>QG STUDIO</a:t>
            </a:r>
            <a:endParaRPr lang="zh-CN" altLang="en-US" sz="6000" b="1" dirty="0">
              <a:solidFill>
                <a:schemeClr val="bg1"/>
              </a:solidFill>
              <a:latin typeface="Novecento wide Bold" panose="00000805000000000000" pitchFamily="50" charset="0"/>
              <a:ea typeface="思源黑体 Medium" panose="020B0600000000000000" pitchFamily="34" charset="-122"/>
            </a:endParaRPr>
          </a:p>
        </p:txBody>
      </p:sp>
      <p:sp>
        <p:nvSpPr>
          <p:cNvPr id="7" name="文本框 6">
            <a:extLst>
              <a:ext uri="{FF2B5EF4-FFF2-40B4-BE49-F238E27FC236}">
                <a16:creationId xmlns:a16="http://schemas.microsoft.com/office/drawing/2014/main" id="{0A0A4E89-2CA5-40CC-A10C-AD48FB848867}"/>
              </a:ext>
            </a:extLst>
          </p:cNvPr>
          <p:cNvSpPr txBox="1"/>
          <p:nvPr/>
        </p:nvSpPr>
        <p:spPr>
          <a:xfrm>
            <a:off x="983847" y="3274139"/>
            <a:ext cx="3941133" cy="523220"/>
          </a:xfrm>
          <a:prstGeom prst="rect">
            <a:avLst/>
          </a:prstGeom>
          <a:noFill/>
        </p:spPr>
        <p:txBody>
          <a:bodyPr wrap="square" rtlCol="0">
            <a:spAutoFit/>
          </a:bodyPr>
          <a:lstStyle/>
          <a:p>
            <a:r>
              <a:rPr lang="zh-CN" altLang="en-US" sz="2800" b="1" dirty="0">
                <a:solidFill>
                  <a:schemeClr val="bg1">
                    <a:alpha val="80000"/>
                  </a:schemeClr>
                </a:solidFill>
                <a:latin typeface="微软雅黑" panose="020B0503020204020204" pitchFamily="34" charset="-122"/>
                <a:ea typeface="微软雅黑" panose="020B0503020204020204" pitchFamily="34" charset="-122"/>
              </a:rPr>
              <a:t>会议纪要管理系统</a:t>
            </a:r>
          </a:p>
        </p:txBody>
      </p:sp>
      <p:sp>
        <p:nvSpPr>
          <p:cNvPr id="8" name="文本框 7">
            <a:extLst>
              <a:ext uri="{FF2B5EF4-FFF2-40B4-BE49-F238E27FC236}">
                <a16:creationId xmlns:a16="http://schemas.microsoft.com/office/drawing/2014/main" id="{5A9B5F70-DB87-49FC-96BD-F9F2413BD9E7}"/>
              </a:ext>
            </a:extLst>
          </p:cNvPr>
          <p:cNvSpPr txBox="1"/>
          <p:nvPr/>
        </p:nvSpPr>
        <p:spPr>
          <a:xfrm>
            <a:off x="983848" y="5456348"/>
            <a:ext cx="2785729" cy="461665"/>
          </a:xfrm>
          <a:prstGeom prst="rect">
            <a:avLst/>
          </a:prstGeom>
          <a:noFill/>
        </p:spPr>
        <p:txBody>
          <a:bodyPr wrap="square" rtlCol="0">
            <a:spAutoFit/>
          </a:bodyPr>
          <a:lstStyle/>
          <a:p>
            <a:r>
              <a:rPr lang="zh-CN" altLang="en-US" sz="2400" dirty="0">
                <a:solidFill>
                  <a:schemeClr val="bg2">
                    <a:lumMod val="50000"/>
                  </a:schemeClr>
                </a:solidFill>
                <a:latin typeface="微软雅黑" panose="020B0503020204020204" pitchFamily="34" charset="-122"/>
                <a:ea typeface="微软雅黑" panose="020B0503020204020204" pitchFamily="34" charset="-122"/>
              </a:rPr>
              <a:t>汇报人：许诺</a:t>
            </a:r>
          </a:p>
        </p:txBody>
      </p:sp>
      <p:sp>
        <p:nvSpPr>
          <p:cNvPr id="9" name="文本框 8">
            <a:extLst>
              <a:ext uri="{FF2B5EF4-FFF2-40B4-BE49-F238E27FC236}">
                <a16:creationId xmlns:a16="http://schemas.microsoft.com/office/drawing/2014/main" id="{317FD266-54AE-4A79-BE5F-32A3138FC0B7}"/>
              </a:ext>
            </a:extLst>
          </p:cNvPr>
          <p:cNvSpPr txBox="1"/>
          <p:nvPr/>
        </p:nvSpPr>
        <p:spPr>
          <a:xfrm>
            <a:off x="983847" y="5926209"/>
            <a:ext cx="4125432" cy="461665"/>
          </a:xfrm>
          <a:prstGeom prst="rect">
            <a:avLst/>
          </a:prstGeom>
          <a:noFill/>
        </p:spPr>
        <p:txBody>
          <a:bodyPr wrap="square" rtlCol="0">
            <a:spAutoFit/>
          </a:bodyPr>
          <a:lstStyle/>
          <a:p>
            <a:r>
              <a:rPr lang="zh-CN" altLang="en-US" sz="2400" dirty="0">
                <a:solidFill>
                  <a:schemeClr val="bg2">
                    <a:lumMod val="50000"/>
                  </a:schemeClr>
                </a:solidFill>
                <a:latin typeface="微软雅黑" panose="020B0503020204020204" pitchFamily="34" charset="-122"/>
                <a:ea typeface="微软雅黑" panose="020B0503020204020204" pitchFamily="34" charset="-122"/>
              </a:rPr>
              <a:t>汇报时间：</a:t>
            </a:r>
            <a:r>
              <a:rPr lang="en-US" altLang="zh-CN" sz="2400" dirty="0">
                <a:solidFill>
                  <a:schemeClr val="bg2">
                    <a:lumMod val="50000"/>
                  </a:schemeClr>
                </a:solidFill>
                <a:latin typeface="微软雅黑" panose="020B0503020204020204" pitchFamily="34" charset="-122"/>
                <a:ea typeface="微软雅黑" panose="020B0503020204020204" pitchFamily="34" charset="-122"/>
              </a:rPr>
              <a:t>2024</a:t>
            </a:r>
            <a:r>
              <a:rPr lang="zh-CN" altLang="en-US" sz="2400" dirty="0">
                <a:solidFill>
                  <a:schemeClr val="bg2">
                    <a:lumMod val="50000"/>
                  </a:schemeClr>
                </a:solidFill>
                <a:latin typeface="微软雅黑" panose="020B0503020204020204" pitchFamily="34" charset="-122"/>
                <a:ea typeface="微软雅黑" panose="020B0503020204020204" pitchFamily="34" charset="-122"/>
              </a:rPr>
              <a:t>年</a:t>
            </a:r>
            <a:r>
              <a:rPr lang="en-US" altLang="zh-CN" sz="2400" dirty="0">
                <a:solidFill>
                  <a:schemeClr val="bg2">
                    <a:lumMod val="50000"/>
                  </a:schemeClr>
                </a:solidFill>
                <a:latin typeface="微软雅黑" panose="020B0503020204020204" pitchFamily="34" charset="-122"/>
                <a:ea typeface="微软雅黑" panose="020B0503020204020204" pitchFamily="34" charset="-122"/>
              </a:rPr>
              <a:t>4</a:t>
            </a:r>
            <a:r>
              <a:rPr lang="zh-CN" altLang="en-US" sz="2400" dirty="0">
                <a:solidFill>
                  <a:schemeClr val="bg2">
                    <a:lumMod val="50000"/>
                  </a:schemeClr>
                </a:solidFill>
                <a:latin typeface="微软雅黑" panose="020B0503020204020204" pitchFamily="34" charset="-122"/>
                <a:ea typeface="微软雅黑" panose="020B0503020204020204" pitchFamily="34" charset="-122"/>
              </a:rPr>
              <a:t>月</a:t>
            </a:r>
            <a:r>
              <a:rPr lang="en-US" altLang="zh-CN" sz="2400" dirty="0">
                <a:solidFill>
                  <a:schemeClr val="bg2">
                    <a:lumMod val="50000"/>
                  </a:schemeClr>
                </a:solidFill>
                <a:latin typeface="微软雅黑" panose="020B0503020204020204" pitchFamily="34" charset="-122"/>
                <a:ea typeface="微软雅黑" panose="020B0503020204020204" pitchFamily="34" charset="-122"/>
              </a:rPr>
              <a:t>29</a:t>
            </a:r>
            <a:r>
              <a:rPr lang="zh-CN" altLang="en-US" sz="2400" dirty="0">
                <a:solidFill>
                  <a:schemeClr val="bg2">
                    <a:lumMod val="50000"/>
                  </a:schemeClr>
                </a:solidFill>
                <a:latin typeface="微软雅黑" panose="020B0503020204020204" pitchFamily="34" charset="-122"/>
                <a:ea typeface="微软雅黑" panose="020B0503020204020204" pitchFamily="34" charset="-122"/>
              </a:rPr>
              <a:t>日</a:t>
            </a:r>
          </a:p>
        </p:txBody>
      </p:sp>
      <p:pic>
        <p:nvPicPr>
          <p:cNvPr id="10" name="图形 9">
            <a:extLst>
              <a:ext uri="{FF2B5EF4-FFF2-40B4-BE49-F238E27FC236}">
                <a16:creationId xmlns:a16="http://schemas.microsoft.com/office/drawing/2014/main" id="{A6EBA856-E02C-47F4-972D-8DEBB12B5C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887748" y="-2526731"/>
            <a:ext cx="10224035" cy="10548612"/>
          </a:xfrm>
          <a:prstGeom prst="rect">
            <a:avLst/>
          </a:prstGeom>
        </p:spPr>
      </p:pic>
      <p:cxnSp>
        <p:nvCxnSpPr>
          <p:cNvPr id="5" name="直接连接符 4">
            <a:extLst>
              <a:ext uri="{FF2B5EF4-FFF2-40B4-BE49-F238E27FC236}">
                <a16:creationId xmlns:a16="http://schemas.microsoft.com/office/drawing/2014/main" id="{6836A6BF-75AA-4F2E-BF9C-2DE2FCEB7583}"/>
              </a:ext>
            </a:extLst>
          </p:cNvPr>
          <p:cNvCxnSpPr/>
          <p:nvPr/>
        </p:nvCxnSpPr>
        <p:spPr>
          <a:xfrm>
            <a:off x="882504" y="2448889"/>
            <a:ext cx="0" cy="127101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7FCC40C2-D189-4E21-9504-708EDA7EA1F5}"/>
              </a:ext>
            </a:extLst>
          </p:cNvPr>
          <p:cNvSpPr/>
          <p:nvPr/>
        </p:nvSpPr>
        <p:spPr>
          <a:xfrm>
            <a:off x="794144" y="3423982"/>
            <a:ext cx="176720" cy="1870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形 10">
            <a:extLst>
              <a:ext uri="{FF2B5EF4-FFF2-40B4-BE49-F238E27FC236}">
                <a16:creationId xmlns:a16="http://schemas.microsoft.com/office/drawing/2014/main" id="{A09ABC21-B719-4B6E-93E1-DDCEE5B3F77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29863" y="5429921"/>
            <a:ext cx="938469" cy="968263"/>
          </a:xfrm>
          <a:prstGeom prst="rect">
            <a:avLst/>
          </a:prstGeom>
        </p:spPr>
      </p:pic>
    </p:spTree>
    <p:extLst>
      <p:ext uri="{BB962C8B-B14F-4D97-AF65-F5344CB8AC3E}">
        <p14:creationId xmlns:p14="http://schemas.microsoft.com/office/powerpoint/2010/main" val="1701031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项目亮点</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090035"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4</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216048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4" y="3037176"/>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汇报题目</a:t>
            </a:r>
            <a:r>
              <a:rPr lang="en-US" altLang="zh-CN" sz="2400" dirty="0">
                <a:solidFill>
                  <a:schemeClr val="bg1"/>
                </a:solidFill>
                <a:latin typeface="微软雅黑" panose="020B0503020204020204" pitchFamily="34" charset="-122"/>
                <a:ea typeface="微软雅黑" panose="020B0503020204020204" pitchFamily="34" charset="-122"/>
              </a:rPr>
              <a:t>3</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DFFD0C5F-7136-AD03-81D4-04A7B4B6C799}"/>
              </a:ext>
            </a:extLst>
          </p:cNvPr>
          <p:cNvSpPr txBox="1"/>
          <p:nvPr/>
        </p:nvSpPr>
        <p:spPr>
          <a:xfrm>
            <a:off x="433800" y="759244"/>
            <a:ext cx="4110605" cy="400110"/>
          </a:xfrm>
          <a:prstGeom prst="rect">
            <a:avLst/>
          </a:prstGeom>
          <a:noFill/>
        </p:spPr>
        <p:txBody>
          <a:bodyPr wrap="square" rtlCol="0">
            <a:spAutoFit/>
          </a:bodyPr>
          <a:lstStyle/>
          <a:p>
            <a:r>
              <a:rPr lang="zh-CN" altLang="en-US" dirty="0"/>
              <a:t>一</a:t>
            </a:r>
            <a:r>
              <a:rPr lang="en-US" altLang="zh-CN" dirty="0"/>
              <a:t>.</a:t>
            </a:r>
            <a:r>
              <a:rPr lang="zh-CN" altLang="en-US" sz="2000" b="1" dirty="0"/>
              <a:t>评论功能</a:t>
            </a:r>
            <a:endParaRPr lang="zh-CN" altLang="en-US" b="1" dirty="0"/>
          </a:p>
        </p:txBody>
      </p:sp>
      <p:pic>
        <p:nvPicPr>
          <p:cNvPr id="17" name="图片 16">
            <a:extLst>
              <a:ext uri="{FF2B5EF4-FFF2-40B4-BE49-F238E27FC236}">
                <a16:creationId xmlns:a16="http://schemas.microsoft.com/office/drawing/2014/main" id="{A8011202-F188-8044-A3D8-942B227C7741}"/>
              </a:ext>
            </a:extLst>
          </p:cNvPr>
          <p:cNvPicPr>
            <a:picLocks noChangeAspect="1"/>
          </p:cNvPicPr>
          <p:nvPr/>
        </p:nvPicPr>
        <p:blipFill>
          <a:blip r:embed="rId4"/>
          <a:stretch>
            <a:fillRect/>
          </a:stretch>
        </p:blipFill>
        <p:spPr>
          <a:xfrm>
            <a:off x="606724" y="1426155"/>
            <a:ext cx="8534693" cy="5515761"/>
          </a:xfrm>
          <a:prstGeom prst="rect">
            <a:avLst/>
          </a:prstGeom>
        </p:spPr>
      </p:pic>
    </p:spTree>
    <p:extLst>
      <p:ext uri="{BB962C8B-B14F-4D97-AF65-F5344CB8AC3E}">
        <p14:creationId xmlns:p14="http://schemas.microsoft.com/office/powerpoint/2010/main" val="3606747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8612EC4E-A8D8-5EF3-1A8F-380A40D864F9}"/>
              </a:ext>
            </a:extLst>
          </p:cNvPr>
          <p:cNvSpPr txBox="1"/>
          <p:nvPr/>
        </p:nvSpPr>
        <p:spPr>
          <a:xfrm>
            <a:off x="520099" y="1024699"/>
            <a:ext cx="3187816" cy="5416868"/>
          </a:xfrm>
          <a:prstGeom prst="rect">
            <a:avLst/>
          </a:prstGeom>
          <a:noFill/>
        </p:spPr>
        <p:txBody>
          <a:bodyPr wrap="square" rtlCol="0">
            <a:spAutoFit/>
          </a:bodyPr>
          <a:lstStyle/>
          <a:p>
            <a:r>
              <a:rPr lang="zh-CN" altLang="en-US" sz="2000" b="1" dirty="0"/>
              <a:t>评论功能的设计</a:t>
            </a:r>
            <a:r>
              <a:rPr lang="zh-CN" altLang="en-US" dirty="0"/>
              <a:t>：</a:t>
            </a:r>
            <a:endParaRPr lang="en-US" altLang="zh-CN" dirty="0"/>
          </a:p>
          <a:p>
            <a:endParaRPr lang="en-US" altLang="zh-CN" dirty="0"/>
          </a:p>
          <a:p>
            <a:r>
              <a:rPr lang="en-US" altLang="zh-CN" dirty="0"/>
              <a:t>1.</a:t>
            </a:r>
            <a:r>
              <a:rPr lang="zh-CN" altLang="en-US" dirty="0"/>
              <a:t>会议纪要底下的每个楼层都是</a:t>
            </a:r>
            <a:r>
              <a:rPr lang="en-US" altLang="zh-CN" dirty="0" err="1"/>
              <a:t>ul</a:t>
            </a:r>
            <a:r>
              <a:rPr lang="zh-CN" altLang="en-US" dirty="0"/>
              <a:t>组成的，发布评论就是创建</a:t>
            </a:r>
            <a:r>
              <a:rPr lang="en-US" altLang="zh-CN" dirty="0" err="1"/>
              <a:t>ul</a:t>
            </a:r>
            <a:r>
              <a:rPr lang="zh-CN" altLang="en-US" dirty="0"/>
              <a:t>的一个过程。</a:t>
            </a:r>
            <a:endParaRPr lang="en-US" altLang="zh-CN" dirty="0"/>
          </a:p>
          <a:p>
            <a:endParaRPr lang="en-US" altLang="zh-CN" dirty="0"/>
          </a:p>
          <a:p>
            <a:r>
              <a:rPr lang="zh-CN" altLang="en-US" sz="2000" b="1" dirty="0"/>
              <a:t>每个楼层有三层级别关系</a:t>
            </a:r>
            <a:r>
              <a:rPr lang="zh-CN" altLang="en-US" dirty="0"/>
              <a:t>：</a:t>
            </a:r>
            <a:endParaRPr lang="en-US" altLang="zh-CN" dirty="0"/>
          </a:p>
          <a:p>
            <a:endParaRPr lang="en-US" altLang="zh-CN" dirty="0"/>
          </a:p>
          <a:p>
            <a:r>
              <a:rPr lang="en-US" altLang="zh-CN" dirty="0"/>
              <a:t>2.</a:t>
            </a:r>
            <a:r>
              <a:rPr lang="zh-CN" altLang="en-US" dirty="0"/>
              <a:t>楼层的主评论为</a:t>
            </a:r>
            <a:r>
              <a:rPr lang="en-US" altLang="zh-CN" dirty="0" err="1"/>
              <a:t>ul</a:t>
            </a:r>
            <a:r>
              <a:rPr lang="zh-CN" altLang="en-US" dirty="0"/>
              <a:t>中的第一个</a:t>
            </a:r>
            <a:r>
              <a:rPr lang="en-US" altLang="zh-CN" dirty="0"/>
              <a:t>li</a:t>
            </a:r>
            <a:r>
              <a:rPr lang="zh-CN" altLang="en-US" dirty="0"/>
              <a:t>，回复主评论可以继续创建新的</a:t>
            </a:r>
            <a:r>
              <a:rPr lang="en-US" altLang="zh-CN" dirty="0"/>
              <a:t>li</a:t>
            </a:r>
            <a:r>
              <a:rPr lang="zh-CN" altLang="en-US" dirty="0"/>
              <a:t>。即主评论的次级评论。</a:t>
            </a:r>
            <a:endParaRPr lang="en-US" altLang="zh-CN" dirty="0"/>
          </a:p>
          <a:p>
            <a:endParaRPr lang="en-US" altLang="zh-CN" dirty="0"/>
          </a:p>
          <a:p>
            <a:r>
              <a:rPr lang="en-US" altLang="zh-CN" dirty="0"/>
              <a:t>3.</a:t>
            </a:r>
            <a:r>
              <a:rPr lang="zh-CN" altLang="en-US" dirty="0"/>
              <a:t>回复次级评论可以在对应</a:t>
            </a:r>
            <a:r>
              <a:rPr lang="en-US" altLang="zh-CN" dirty="0"/>
              <a:t>li</a:t>
            </a:r>
            <a:r>
              <a:rPr lang="zh-CN" altLang="en-US" dirty="0"/>
              <a:t>中创建一个</a:t>
            </a:r>
            <a:r>
              <a:rPr lang="en-US" altLang="zh-CN" dirty="0"/>
              <a:t>div</a:t>
            </a:r>
            <a:r>
              <a:rPr lang="zh-CN" altLang="en-US" dirty="0"/>
              <a:t>，代表次级评论的评论。次次级评论默认回复对象为次级评论，若点击其他次次级评论则可修改回复对象。</a:t>
            </a:r>
            <a:endParaRPr lang="en-US" altLang="zh-CN" dirty="0"/>
          </a:p>
        </p:txBody>
      </p:sp>
      <p:pic>
        <p:nvPicPr>
          <p:cNvPr id="18" name="图片 17">
            <a:extLst>
              <a:ext uri="{FF2B5EF4-FFF2-40B4-BE49-F238E27FC236}">
                <a16:creationId xmlns:a16="http://schemas.microsoft.com/office/drawing/2014/main" id="{F73D69C5-E9E2-5874-8697-9431BE90D037}"/>
              </a:ext>
            </a:extLst>
          </p:cNvPr>
          <p:cNvPicPr>
            <a:picLocks noChangeAspect="1"/>
          </p:cNvPicPr>
          <p:nvPr/>
        </p:nvPicPr>
        <p:blipFill>
          <a:blip r:embed="rId4"/>
          <a:stretch>
            <a:fillRect/>
          </a:stretch>
        </p:blipFill>
        <p:spPr>
          <a:xfrm>
            <a:off x="3707915" y="1087087"/>
            <a:ext cx="6212926" cy="5230536"/>
          </a:xfrm>
          <a:prstGeom prst="rect">
            <a:avLst/>
          </a:prstGeom>
        </p:spPr>
      </p:pic>
    </p:spTree>
    <p:extLst>
      <p:ext uri="{BB962C8B-B14F-4D97-AF65-F5344CB8AC3E}">
        <p14:creationId xmlns:p14="http://schemas.microsoft.com/office/powerpoint/2010/main" val="32511405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C2DBB072-5467-52D1-71AE-20355853632F}"/>
              </a:ext>
            </a:extLst>
          </p:cNvPr>
          <p:cNvSpPr txBox="1"/>
          <p:nvPr/>
        </p:nvSpPr>
        <p:spPr>
          <a:xfrm>
            <a:off x="167779" y="786860"/>
            <a:ext cx="4035105" cy="369332"/>
          </a:xfrm>
          <a:prstGeom prst="rect">
            <a:avLst/>
          </a:prstGeom>
          <a:noFill/>
        </p:spPr>
        <p:txBody>
          <a:bodyPr wrap="square" rtlCol="0">
            <a:spAutoFit/>
          </a:bodyPr>
          <a:lstStyle/>
          <a:p>
            <a:r>
              <a:rPr lang="zh-CN" altLang="en-US" dirty="0"/>
              <a:t>二</a:t>
            </a:r>
            <a:r>
              <a:rPr lang="en-US" altLang="zh-CN" dirty="0"/>
              <a:t>.</a:t>
            </a:r>
            <a:r>
              <a:rPr lang="zh-CN" altLang="en-US" dirty="0"/>
              <a:t>以</a:t>
            </a:r>
            <a:r>
              <a:rPr lang="en-US" altLang="zh-CN" dirty="0"/>
              <a:t>Excel</a:t>
            </a:r>
            <a:r>
              <a:rPr lang="zh-CN" altLang="en-US" dirty="0"/>
              <a:t>形式下载</a:t>
            </a:r>
          </a:p>
        </p:txBody>
      </p:sp>
      <p:pic>
        <p:nvPicPr>
          <p:cNvPr id="16" name="QQ2024428-114230">
            <a:hlinkClick r:id="" action="ppaction://media"/>
            <a:extLst>
              <a:ext uri="{FF2B5EF4-FFF2-40B4-BE49-F238E27FC236}">
                <a16:creationId xmlns:a16="http://schemas.microsoft.com/office/drawing/2014/main" id="{8ABDFEA9-DC7B-B403-A484-73F50078CB13}"/>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2075" y="1156191"/>
            <a:ext cx="9850209" cy="5701809"/>
          </a:xfrm>
          <a:prstGeom prst="rect">
            <a:avLst/>
          </a:prstGeom>
        </p:spPr>
      </p:pic>
    </p:spTree>
    <p:extLst>
      <p:ext uri="{BB962C8B-B14F-4D97-AF65-F5344CB8AC3E}">
        <p14:creationId xmlns:p14="http://schemas.microsoft.com/office/powerpoint/2010/main" val="2723954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68"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26AEBADC-9825-3EF9-61C5-2FDE649D7679}"/>
              </a:ext>
            </a:extLst>
          </p:cNvPr>
          <p:cNvSpPr txBox="1"/>
          <p:nvPr/>
        </p:nvSpPr>
        <p:spPr>
          <a:xfrm>
            <a:off x="203467" y="935873"/>
            <a:ext cx="5823444" cy="954107"/>
          </a:xfrm>
          <a:prstGeom prst="rect">
            <a:avLst/>
          </a:prstGeom>
          <a:noFill/>
        </p:spPr>
        <p:txBody>
          <a:bodyPr wrap="square" rtlCol="0">
            <a:spAutoFit/>
          </a:bodyPr>
          <a:lstStyle/>
          <a:p>
            <a:r>
              <a:rPr lang="zh-CN" altLang="en-US" dirty="0"/>
              <a:t>三</a:t>
            </a:r>
            <a:r>
              <a:rPr lang="en-US" altLang="zh-CN" dirty="0"/>
              <a:t>:</a:t>
            </a:r>
            <a:r>
              <a:rPr lang="zh-CN" altLang="en-US" sz="2000" b="1" dirty="0"/>
              <a:t>审核申请的实时通知</a:t>
            </a:r>
            <a:r>
              <a:rPr lang="zh-CN" altLang="en-US" dirty="0"/>
              <a:t>：</a:t>
            </a:r>
            <a:endParaRPr lang="en-US" altLang="zh-CN" dirty="0"/>
          </a:p>
          <a:p>
            <a:r>
              <a:rPr lang="zh-CN" altLang="en-US" dirty="0"/>
              <a:t>通过使用</a:t>
            </a:r>
            <a:r>
              <a:rPr lang="en-US" altLang="zh-CN" dirty="0" err="1"/>
              <a:t>websocket</a:t>
            </a:r>
            <a:r>
              <a:rPr lang="zh-CN" altLang="en-US" dirty="0"/>
              <a:t>来实现。每当其他用户提交会议纪要时，管理员可得到目前有多少个待处理申请。</a:t>
            </a:r>
          </a:p>
        </p:txBody>
      </p:sp>
      <p:pic>
        <p:nvPicPr>
          <p:cNvPr id="17" name="图片 16">
            <a:extLst>
              <a:ext uri="{FF2B5EF4-FFF2-40B4-BE49-F238E27FC236}">
                <a16:creationId xmlns:a16="http://schemas.microsoft.com/office/drawing/2014/main" id="{131C40E5-774E-E8AE-C778-B25E9E83D46A}"/>
              </a:ext>
            </a:extLst>
          </p:cNvPr>
          <p:cNvPicPr>
            <a:picLocks noChangeAspect="1"/>
          </p:cNvPicPr>
          <p:nvPr/>
        </p:nvPicPr>
        <p:blipFill>
          <a:blip r:embed="rId4"/>
          <a:stretch>
            <a:fillRect/>
          </a:stretch>
        </p:blipFill>
        <p:spPr>
          <a:xfrm>
            <a:off x="351831" y="3090417"/>
            <a:ext cx="3224237" cy="767675"/>
          </a:xfrm>
          <a:prstGeom prst="rect">
            <a:avLst/>
          </a:prstGeom>
        </p:spPr>
      </p:pic>
      <p:pic>
        <p:nvPicPr>
          <p:cNvPr id="7" name="图片 6">
            <a:extLst>
              <a:ext uri="{FF2B5EF4-FFF2-40B4-BE49-F238E27FC236}">
                <a16:creationId xmlns:a16="http://schemas.microsoft.com/office/drawing/2014/main" id="{182F0CC6-35F3-C2B9-7ACF-853B8E3EF9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3062440"/>
            <a:ext cx="2687347" cy="831090"/>
          </a:xfrm>
          <a:prstGeom prst="rect">
            <a:avLst/>
          </a:prstGeom>
        </p:spPr>
      </p:pic>
      <p:pic>
        <p:nvPicPr>
          <p:cNvPr id="14" name="图片 13">
            <a:extLst>
              <a:ext uri="{FF2B5EF4-FFF2-40B4-BE49-F238E27FC236}">
                <a16:creationId xmlns:a16="http://schemas.microsoft.com/office/drawing/2014/main" id="{FE2CC45E-8DD7-19C6-3A32-4F897EE8974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76041" y="5379864"/>
            <a:ext cx="2424492" cy="923330"/>
          </a:xfrm>
          <a:prstGeom prst="rect">
            <a:avLst/>
          </a:prstGeom>
        </p:spPr>
      </p:pic>
      <p:sp>
        <p:nvSpPr>
          <p:cNvPr id="16" name="箭头: 右 15">
            <a:extLst>
              <a:ext uri="{FF2B5EF4-FFF2-40B4-BE49-F238E27FC236}">
                <a16:creationId xmlns:a16="http://schemas.microsoft.com/office/drawing/2014/main" id="{1B06B2A6-AF2A-A14E-99D9-62C0395B3505}"/>
              </a:ext>
            </a:extLst>
          </p:cNvPr>
          <p:cNvSpPr/>
          <p:nvPr/>
        </p:nvSpPr>
        <p:spPr>
          <a:xfrm>
            <a:off x="4224437" y="3281789"/>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箭头: 下 17">
            <a:extLst>
              <a:ext uri="{FF2B5EF4-FFF2-40B4-BE49-F238E27FC236}">
                <a16:creationId xmlns:a16="http://schemas.microsoft.com/office/drawing/2014/main" id="{9EA6D064-7C86-DC40-5AEF-0822634F5890}"/>
              </a:ext>
            </a:extLst>
          </p:cNvPr>
          <p:cNvSpPr/>
          <p:nvPr/>
        </p:nvSpPr>
        <p:spPr>
          <a:xfrm>
            <a:off x="7240131" y="4080131"/>
            <a:ext cx="49631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88454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32C33D31-63A6-724C-0869-21675297593E}"/>
              </a:ext>
            </a:extLst>
          </p:cNvPr>
          <p:cNvSpPr txBox="1"/>
          <p:nvPr/>
        </p:nvSpPr>
        <p:spPr>
          <a:xfrm>
            <a:off x="106502" y="786860"/>
            <a:ext cx="2460530" cy="400110"/>
          </a:xfrm>
          <a:prstGeom prst="rect">
            <a:avLst/>
          </a:prstGeom>
          <a:noFill/>
        </p:spPr>
        <p:txBody>
          <a:bodyPr wrap="square" rtlCol="0">
            <a:spAutoFit/>
          </a:bodyPr>
          <a:lstStyle/>
          <a:p>
            <a:r>
              <a:rPr lang="zh-CN" altLang="en-US" dirty="0"/>
              <a:t>四：</a:t>
            </a:r>
            <a:r>
              <a:rPr lang="zh-CN" altLang="en-US" sz="2000" b="1" dirty="0"/>
              <a:t>立体轮播图</a:t>
            </a:r>
            <a:endParaRPr lang="zh-CN" altLang="en-US" b="1" dirty="0"/>
          </a:p>
        </p:txBody>
      </p:sp>
      <p:pic>
        <p:nvPicPr>
          <p:cNvPr id="19" name="图片 18">
            <a:extLst>
              <a:ext uri="{FF2B5EF4-FFF2-40B4-BE49-F238E27FC236}">
                <a16:creationId xmlns:a16="http://schemas.microsoft.com/office/drawing/2014/main" id="{C379609C-BC9C-DAA4-E59A-8D817208A767}"/>
              </a:ext>
            </a:extLst>
          </p:cNvPr>
          <p:cNvPicPr>
            <a:picLocks noChangeAspect="1"/>
          </p:cNvPicPr>
          <p:nvPr/>
        </p:nvPicPr>
        <p:blipFill>
          <a:blip r:embed="rId4"/>
          <a:stretch>
            <a:fillRect/>
          </a:stretch>
        </p:blipFill>
        <p:spPr>
          <a:xfrm>
            <a:off x="919240" y="1481387"/>
            <a:ext cx="7849591" cy="4868319"/>
          </a:xfrm>
          <a:prstGeom prst="rect">
            <a:avLst/>
          </a:prstGeom>
        </p:spPr>
      </p:pic>
    </p:spTree>
    <p:extLst>
      <p:ext uri="{BB962C8B-B14F-4D97-AF65-F5344CB8AC3E}">
        <p14:creationId xmlns:p14="http://schemas.microsoft.com/office/powerpoint/2010/main" val="2175560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230DB977-3D5D-8169-4B1D-9B583DAA818C}"/>
              </a:ext>
            </a:extLst>
          </p:cNvPr>
          <p:cNvSpPr txBox="1"/>
          <p:nvPr/>
        </p:nvSpPr>
        <p:spPr>
          <a:xfrm>
            <a:off x="536896" y="1166070"/>
            <a:ext cx="8605008" cy="3239477"/>
          </a:xfrm>
          <a:prstGeom prst="rect">
            <a:avLst/>
          </a:prstGeom>
          <a:noFill/>
        </p:spPr>
        <p:txBody>
          <a:bodyPr wrap="square">
            <a:spAutoFit/>
          </a:bodyPr>
          <a:lstStyle/>
          <a:p>
            <a:pPr marL="304800" indent="1270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立体轮播图</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会</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显示最近六个</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会谈纪要的图片，若不足六个，则由默认图片来填补。</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立体轮播图每隔一定时间会</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自动顺时针旋转</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显示下一个图片，当</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鼠标经过时则自动停止</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鼠标点击轮播图的左右侧，会进行一次</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60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逆时针旋转。同时这里点击添加了</a:t>
            </a:r>
            <a:r>
              <a:rPr lang="zh-CN" altLang="zh-CN" sz="2400" b="1" kern="100" dirty="0">
                <a:effectLst/>
                <a:latin typeface="等线" panose="02010600030101010101" pitchFamily="2" charset="-122"/>
                <a:ea typeface="等线" panose="02010600030101010101" pitchFamily="2" charset="-122"/>
                <a:cs typeface="Times New Roman" panose="02020603050405020304" pitchFamily="18" charset="0"/>
              </a:rPr>
              <a:t>节流效果，单位时间内多次点击也只会执行一次旋转</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15377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E10E0E79-3DF5-E1FC-73F6-F337C52C7EFB}"/>
              </a:ext>
            </a:extLst>
          </p:cNvPr>
          <p:cNvSpPr txBox="1"/>
          <p:nvPr/>
        </p:nvSpPr>
        <p:spPr>
          <a:xfrm>
            <a:off x="-257106" y="1202010"/>
            <a:ext cx="6094602" cy="426335"/>
          </a:xfrm>
          <a:prstGeom prst="rect">
            <a:avLst/>
          </a:prstGeom>
          <a:noFill/>
        </p:spPr>
        <p:txBody>
          <a:bodyPr wrap="square">
            <a:spAutoFit/>
          </a:bodyPr>
          <a:lstStyle/>
          <a:p>
            <a:pPr marL="304800" indent="127000" algn="just">
              <a:lnSpc>
                <a:spcPct val="115000"/>
              </a:lnSpc>
              <a:spcAft>
                <a:spcPts val="800"/>
              </a:spcAft>
            </a:pP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五</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选择类型与标签的显示效果</a:t>
            </a:r>
            <a:endPar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17" name="图片 16">
            <a:extLst>
              <a:ext uri="{FF2B5EF4-FFF2-40B4-BE49-F238E27FC236}">
                <a16:creationId xmlns:a16="http://schemas.microsoft.com/office/drawing/2014/main" id="{C5A5EEB8-A2EE-C8D6-AB3F-59E98CF121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8076" y="381755"/>
            <a:ext cx="5618192" cy="2340403"/>
          </a:xfrm>
          <a:prstGeom prst="rect">
            <a:avLst/>
          </a:prstGeom>
        </p:spPr>
      </p:pic>
      <p:sp>
        <p:nvSpPr>
          <p:cNvPr id="24" name="文本框 23">
            <a:extLst>
              <a:ext uri="{FF2B5EF4-FFF2-40B4-BE49-F238E27FC236}">
                <a16:creationId xmlns:a16="http://schemas.microsoft.com/office/drawing/2014/main" id="{2FAB21E0-94BC-6474-5809-61F0EC0CA83C}"/>
              </a:ext>
            </a:extLst>
          </p:cNvPr>
          <p:cNvSpPr txBox="1"/>
          <p:nvPr/>
        </p:nvSpPr>
        <p:spPr>
          <a:xfrm>
            <a:off x="163985" y="3462503"/>
            <a:ext cx="9546957" cy="2817181"/>
          </a:xfrm>
          <a:prstGeom prst="rect">
            <a:avLst/>
          </a:prstGeom>
          <a:noFill/>
        </p:spPr>
        <p:txBody>
          <a:bodyPr wrap="square">
            <a:spAutoFit/>
          </a:bodyPr>
          <a:lstStyle/>
          <a:p>
            <a:pPr marL="304800" indent="127000" algn="just">
              <a:lnSpc>
                <a:spcPct val="115000"/>
              </a:lnSpc>
              <a:spcAft>
                <a:spcPts val="800"/>
              </a:spcAft>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会谈纪要选择类型后，被选择的类型的周围会有彩色动态轮廓来表示已被选择。</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原理：每个类型和标签都有三个盒子（大，中，小）     </a:t>
            </a:r>
            <a:r>
              <a:rPr lang="zh-CN" altLang="en-US" kern="100" dirty="0">
                <a:latin typeface="等线" panose="02010600030101010101" pitchFamily="2" charset="-122"/>
                <a:ea typeface="等线" panose="02010600030101010101" pitchFamily="2" charset="-122"/>
                <a:cs typeface="Times New Roman" panose="02020603050405020304" pitchFamily="18" charset="0"/>
              </a:rPr>
              <a:t>大盒子</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en-US" kern="100" dirty="0">
                <a:latin typeface="等线" panose="02010600030101010101" pitchFamily="2" charset="-122"/>
                <a:ea typeface="等线" panose="02010600030101010101" pitchFamily="2" charset="-122"/>
                <a:cs typeface="Times New Roman" panose="02020603050405020304" pitchFamily="18" charset="0"/>
              </a:rPr>
              <a:t>做一个存在渐变颜色的背景，然后赋予其一个旋转动画。</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zh-CN" altLang="en-US" kern="100" dirty="0">
                <a:latin typeface="等线" panose="02010600030101010101" pitchFamily="2" charset="-122"/>
                <a:ea typeface="等线" panose="02010600030101010101" pitchFamily="2" charset="-122"/>
                <a:cs typeface="Times New Roman" panose="02020603050405020304" pitchFamily="18" charset="0"/>
              </a:rPr>
              <a:t>中盒子：设置</a:t>
            </a:r>
            <a:r>
              <a:rPr lang="en-US" altLang="zh-CN" kern="100" dirty="0">
                <a:latin typeface="等线" panose="02010600030101010101" pitchFamily="2" charset="-122"/>
                <a:ea typeface="等线" panose="02010600030101010101" pitchFamily="2" charset="-122"/>
                <a:cs typeface="Times New Roman" panose="02020603050405020304" pitchFamily="18" charset="0"/>
              </a:rPr>
              <a:t>over-flow</a:t>
            </a:r>
            <a:r>
              <a:rPr lang="zh-CN" altLang="en-US"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hidden</a:t>
            </a:r>
            <a:r>
              <a:rPr lang="zh-CN" altLang="en-US" kern="100" dirty="0">
                <a:latin typeface="等线" panose="02010600030101010101" pitchFamily="2" charset="-122"/>
                <a:ea typeface="等线" panose="02010600030101010101" pitchFamily="2" charset="-122"/>
                <a:cs typeface="Times New Roman" panose="02020603050405020304" pitchFamily="18" charset="0"/>
              </a:rPr>
              <a:t>，将大盒子超出中盒子的部分隐藏。</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zh-CN" altLang="en-US" kern="100" dirty="0">
                <a:latin typeface="等线" panose="02010600030101010101" pitchFamily="2" charset="-122"/>
                <a:ea typeface="等线" panose="02010600030101010101" pitchFamily="2" charset="-122"/>
                <a:cs typeface="Times New Roman" panose="02020603050405020304" pitchFamily="18" charset="0"/>
              </a:rPr>
              <a:t>小盒子</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en-US" kern="100" dirty="0">
                <a:latin typeface="等线" panose="02010600030101010101" pitchFamily="2" charset="-122"/>
                <a:ea typeface="等线" panose="02010600030101010101" pitchFamily="2" charset="-122"/>
                <a:cs typeface="Times New Roman" panose="02020603050405020304" pitchFamily="18" charset="0"/>
              </a:rPr>
              <a:t>制作标签或类型的样式。并且把他的定位优先级排高。</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986786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CD10B8D-A29C-1C4B-E595-33F0F4E4602F}"/>
              </a:ext>
            </a:extLst>
          </p:cNvPr>
          <p:cNvSpPr txBox="1"/>
          <p:nvPr/>
        </p:nvSpPr>
        <p:spPr>
          <a:xfrm>
            <a:off x="544311" y="1539818"/>
            <a:ext cx="8187655" cy="954107"/>
          </a:xfrm>
          <a:prstGeom prst="rect">
            <a:avLst/>
          </a:prstGeom>
          <a:noFill/>
        </p:spPr>
        <p:txBody>
          <a:bodyPr wrap="square" rtlCol="0">
            <a:spAutoFit/>
          </a:bodyPr>
          <a:lstStyle/>
          <a:p>
            <a:r>
              <a:rPr lang="zh-CN" altLang="en-US" dirty="0"/>
              <a:t>六</a:t>
            </a:r>
            <a:r>
              <a:rPr lang="en-US" altLang="zh-CN" dirty="0"/>
              <a:t>.</a:t>
            </a:r>
            <a:r>
              <a:rPr lang="zh-CN" altLang="en-US" sz="2000" b="1" dirty="0"/>
              <a:t>编辑会谈纪要的自动保存</a:t>
            </a:r>
            <a:r>
              <a:rPr lang="en-US" altLang="zh-CN" dirty="0"/>
              <a:t>:</a:t>
            </a:r>
          </a:p>
          <a:p>
            <a:endParaRPr lang="en-US" altLang="zh-CN" dirty="0"/>
          </a:p>
          <a:p>
            <a:endParaRPr lang="zh-CN" altLang="en-US" dirty="0"/>
          </a:p>
        </p:txBody>
      </p:sp>
      <p:pic>
        <p:nvPicPr>
          <p:cNvPr id="13" name="图片 12">
            <a:extLst>
              <a:ext uri="{FF2B5EF4-FFF2-40B4-BE49-F238E27FC236}">
                <a16:creationId xmlns:a16="http://schemas.microsoft.com/office/drawing/2014/main" id="{E0D6B07B-8280-70B5-CE07-0121B8B63786}"/>
              </a:ext>
            </a:extLst>
          </p:cNvPr>
          <p:cNvPicPr>
            <a:picLocks noChangeAspect="1"/>
          </p:cNvPicPr>
          <p:nvPr/>
        </p:nvPicPr>
        <p:blipFill>
          <a:blip r:embed="rId4"/>
          <a:stretch>
            <a:fillRect/>
          </a:stretch>
        </p:blipFill>
        <p:spPr>
          <a:xfrm>
            <a:off x="3925650" y="0"/>
            <a:ext cx="6015419" cy="3647467"/>
          </a:xfrm>
          <a:prstGeom prst="rect">
            <a:avLst/>
          </a:prstGeom>
        </p:spPr>
      </p:pic>
      <p:sp>
        <p:nvSpPr>
          <p:cNvPr id="14" name="文本框 13">
            <a:extLst>
              <a:ext uri="{FF2B5EF4-FFF2-40B4-BE49-F238E27FC236}">
                <a16:creationId xmlns:a16="http://schemas.microsoft.com/office/drawing/2014/main" id="{E0E35E94-8D8C-BD9B-6A3B-A6D2F00EB782}"/>
              </a:ext>
            </a:extLst>
          </p:cNvPr>
          <p:cNvSpPr txBox="1"/>
          <p:nvPr/>
        </p:nvSpPr>
        <p:spPr>
          <a:xfrm>
            <a:off x="602974" y="4164020"/>
            <a:ext cx="8130209" cy="2308324"/>
          </a:xfrm>
          <a:prstGeom prst="rect">
            <a:avLst/>
          </a:prstGeom>
          <a:noFill/>
        </p:spPr>
        <p:txBody>
          <a:bodyPr wrap="square" rtlCol="0">
            <a:spAutoFit/>
          </a:bodyPr>
          <a:lstStyle/>
          <a:p>
            <a:r>
              <a:rPr lang="zh-CN" altLang="en-US" dirty="0"/>
              <a:t>在提交会议纪要页面，设置了定时器定时将已填写的信息保存到本地。下一次打开页面后会自动读取上一次保存的信息（</a:t>
            </a:r>
            <a:r>
              <a:rPr lang="en-US" altLang="zh-CN" dirty="0"/>
              <a:t>4s</a:t>
            </a:r>
            <a:r>
              <a:rPr lang="zh-CN" altLang="en-US" dirty="0"/>
              <a:t>保存一次，填写修改后退出太快的话保存不了）。</a:t>
            </a:r>
            <a:endParaRPr lang="en-US" altLang="zh-CN" dirty="0"/>
          </a:p>
          <a:p>
            <a:endParaRPr lang="en-US" altLang="zh-CN" dirty="0"/>
          </a:p>
          <a:p>
            <a:r>
              <a:rPr lang="zh-CN" altLang="en-US" dirty="0"/>
              <a:t>在提交会议后会自动将保存到本地的会议数据删除。</a:t>
            </a:r>
            <a:endParaRPr lang="en-US" altLang="zh-CN" dirty="0"/>
          </a:p>
          <a:p>
            <a:endParaRPr lang="en-US" altLang="zh-CN" dirty="0"/>
          </a:p>
          <a:p>
            <a:r>
              <a:rPr lang="zh-CN" altLang="en-US" dirty="0"/>
              <a:t>考虑到同一台电脑上可能会有不同账号，故采用用户名为秘钥来避免读取错误保存内容的问题。</a:t>
            </a:r>
          </a:p>
        </p:txBody>
      </p:sp>
    </p:spTree>
    <p:extLst>
      <p:ext uri="{BB962C8B-B14F-4D97-AF65-F5344CB8AC3E}">
        <p14:creationId xmlns:p14="http://schemas.microsoft.com/office/powerpoint/2010/main" val="17743508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B6C771BF-D81C-0D07-3FDD-7DE4B1009B38}"/>
              </a:ext>
            </a:extLst>
          </p:cNvPr>
          <p:cNvSpPr txBox="1"/>
          <p:nvPr/>
        </p:nvSpPr>
        <p:spPr>
          <a:xfrm>
            <a:off x="270150" y="1475212"/>
            <a:ext cx="8867164" cy="646331"/>
          </a:xfrm>
          <a:prstGeom prst="rect">
            <a:avLst/>
          </a:prstGeom>
          <a:noFill/>
        </p:spPr>
        <p:txBody>
          <a:bodyPr wrap="square" rtlCol="0">
            <a:spAutoFit/>
          </a:bodyPr>
          <a:lstStyle/>
          <a:p>
            <a:r>
              <a:rPr lang="zh-CN" altLang="en-US" dirty="0"/>
              <a:t>其他亮点：重新申请被退回审核，纪要过长的翻页，书签等等功能，已写在文档了，就不在此过多赘述了。</a:t>
            </a:r>
          </a:p>
        </p:txBody>
      </p:sp>
    </p:spTree>
    <p:extLst>
      <p:ext uri="{BB962C8B-B14F-4D97-AF65-F5344CB8AC3E}">
        <p14:creationId xmlns:p14="http://schemas.microsoft.com/office/powerpoint/2010/main" val="3279548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9C513884-73F1-4547-88FC-3ECA91399A56}"/>
              </a:ext>
            </a:extLst>
          </p:cNvPr>
          <p:cNvSpPr/>
          <p:nvPr/>
        </p:nvSpPr>
        <p:spPr>
          <a:xfrm>
            <a:off x="-142000" y="796672"/>
            <a:ext cx="5392402" cy="5392401"/>
          </a:xfrm>
          <a:prstGeom prst="ellipse">
            <a:avLst/>
          </a:prstGeom>
          <a:noFill/>
          <a:ln w="6350">
            <a:solidFill>
              <a:schemeClr val="bg1">
                <a:lumMod val="7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a:extLst>
              <a:ext uri="{FF2B5EF4-FFF2-40B4-BE49-F238E27FC236}">
                <a16:creationId xmlns:a16="http://schemas.microsoft.com/office/drawing/2014/main" id="{6B399000-0D26-4240-B558-FE016C9B219B}"/>
              </a:ext>
            </a:extLst>
          </p:cNvPr>
          <p:cNvSpPr/>
          <p:nvPr/>
        </p:nvSpPr>
        <p:spPr>
          <a:xfrm>
            <a:off x="-1189667" y="-250994"/>
            <a:ext cx="7487735" cy="7487734"/>
          </a:xfrm>
          <a:prstGeom prst="ellipse">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ED5F8B8C-A732-4A1D-8149-F19C3E21B79C}"/>
              </a:ext>
            </a:extLst>
          </p:cNvPr>
          <p:cNvSpPr/>
          <p:nvPr/>
        </p:nvSpPr>
        <p:spPr>
          <a:xfrm>
            <a:off x="-100010" y="1110117"/>
            <a:ext cx="6810228" cy="6810226"/>
          </a:xfrm>
          <a:prstGeom prst="ellipse">
            <a:avLst/>
          </a:prstGeom>
          <a:noFill/>
          <a:ln w="6350">
            <a:solidFill>
              <a:schemeClr val="bg1">
                <a:lumMod val="75000"/>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椭圆 4">
            <a:extLst>
              <a:ext uri="{FF2B5EF4-FFF2-40B4-BE49-F238E27FC236}">
                <a16:creationId xmlns:a16="http://schemas.microsoft.com/office/drawing/2014/main" id="{1CFAAE20-D8F0-4F87-AC37-8502B4394D2B}"/>
              </a:ext>
            </a:extLst>
          </p:cNvPr>
          <p:cNvSpPr/>
          <p:nvPr/>
        </p:nvSpPr>
        <p:spPr>
          <a:xfrm>
            <a:off x="-743543" y="-1707853"/>
            <a:ext cx="7487735" cy="7487734"/>
          </a:xfrm>
          <a:prstGeom prst="ellipse">
            <a:avLst/>
          </a:prstGeom>
          <a:noFill/>
          <a:ln w="6350">
            <a:solidFill>
              <a:schemeClr val="bg1">
                <a:lumMod val="75000"/>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49FC3660-DA7F-4555-96F4-E35E6A6E35DE}"/>
              </a:ext>
            </a:extLst>
          </p:cNvPr>
          <p:cNvSpPr/>
          <p:nvPr/>
        </p:nvSpPr>
        <p:spPr>
          <a:xfrm>
            <a:off x="785488" y="1791863"/>
            <a:ext cx="3468634" cy="3468634"/>
          </a:xfrm>
          <a:prstGeom prst="ellipse">
            <a:avLst/>
          </a:prstGeom>
          <a:noFill/>
          <a:ln w="44450">
            <a:solidFill>
              <a:srgbClr val="3843B3">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椭圆 7">
            <a:extLst>
              <a:ext uri="{FF2B5EF4-FFF2-40B4-BE49-F238E27FC236}">
                <a16:creationId xmlns:a16="http://schemas.microsoft.com/office/drawing/2014/main" id="{7CA345C6-14D6-40CB-9563-332AAEAE8839}"/>
              </a:ext>
            </a:extLst>
          </p:cNvPr>
          <p:cNvSpPr/>
          <p:nvPr/>
        </p:nvSpPr>
        <p:spPr>
          <a:xfrm>
            <a:off x="878743" y="1885118"/>
            <a:ext cx="3282124" cy="3282124"/>
          </a:xfrm>
          <a:prstGeom prst="ellipse">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13">
            <a:extLst>
              <a:ext uri="{FF2B5EF4-FFF2-40B4-BE49-F238E27FC236}">
                <a16:creationId xmlns:a16="http://schemas.microsoft.com/office/drawing/2014/main" id="{F35D8A63-15B0-44CB-A213-510EBC49B2EE}"/>
              </a:ext>
            </a:extLst>
          </p:cNvPr>
          <p:cNvSpPr/>
          <p:nvPr/>
        </p:nvSpPr>
        <p:spPr>
          <a:xfrm>
            <a:off x="6106582" y="1082192"/>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35040417-6215-474A-8113-CD7BD7D8CB7B}"/>
              </a:ext>
            </a:extLst>
          </p:cNvPr>
          <p:cNvSpPr/>
          <p:nvPr/>
        </p:nvSpPr>
        <p:spPr>
          <a:xfrm>
            <a:off x="6621523" y="2096976"/>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484817A2-10E9-4192-B303-2BD883B34F52}"/>
              </a:ext>
            </a:extLst>
          </p:cNvPr>
          <p:cNvSpPr/>
          <p:nvPr/>
        </p:nvSpPr>
        <p:spPr>
          <a:xfrm>
            <a:off x="6773585" y="3223598"/>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D419B616-CE46-4B64-88A7-A37DE6EA12BC}"/>
              </a:ext>
            </a:extLst>
          </p:cNvPr>
          <p:cNvSpPr/>
          <p:nvPr/>
        </p:nvSpPr>
        <p:spPr>
          <a:xfrm>
            <a:off x="6621523" y="4309828"/>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80CE6A3C-8AA6-4135-BB3B-FC8E9C518325}"/>
              </a:ext>
            </a:extLst>
          </p:cNvPr>
          <p:cNvGrpSpPr/>
          <p:nvPr/>
        </p:nvGrpSpPr>
        <p:grpSpPr>
          <a:xfrm>
            <a:off x="5305305" y="963203"/>
            <a:ext cx="619822" cy="634301"/>
            <a:chOff x="5305305" y="963203"/>
            <a:chExt cx="619822" cy="634301"/>
          </a:xfrm>
        </p:grpSpPr>
        <p:sp>
          <p:nvSpPr>
            <p:cNvPr id="12" name="椭圆 11">
              <a:extLst>
                <a:ext uri="{FF2B5EF4-FFF2-40B4-BE49-F238E27FC236}">
                  <a16:creationId xmlns:a16="http://schemas.microsoft.com/office/drawing/2014/main" id="{2C9A6FFD-69C7-497E-85D7-054768B4E87E}"/>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23" name="文本框 22">
              <a:extLst>
                <a:ext uri="{FF2B5EF4-FFF2-40B4-BE49-F238E27FC236}">
                  <a16:creationId xmlns:a16="http://schemas.microsoft.com/office/drawing/2014/main" id="{D7842A79-EBA3-486B-8619-BA194163FDAD}"/>
                </a:ext>
              </a:extLst>
            </p:cNvPr>
            <p:cNvSpPr txBox="1"/>
            <p:nvPr/>
          </p:nvSpPr>
          <p:spPr>
            <a:xfrm>
              <a:off x="5398921" y="963203"/>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1</a:t>
              </a:r>
              <a:endParaRPr lang="zh-CN" altLang="en-US" sz="3200" dirty="0">
                <a:solidFill>
                  <a:schemeClr val="bg1"/>
                </a:solidFill>
                <a:latin typeface="Novecento wide Bold" panose="00000805000000000000" pitchFamily="50" charset="0"/>
              </a:endParaRPr>
            </a:p>
          </p:txBody>
        </p:sp>
      </p:grpSp>
      <p:grpSp>
        <p:nvGrpSpPr>
          <p:cNvPr id="24" name="组合 23">
            <a:extLst>
              <a:ext uri="{FF2B5EF4-FFF2-40B4-BE49-F238E27FC236}">
                <a16:creationId xmlns:a16="http://schemas.microsoft.com/office/drawing/2014/main" id="{BB9728AA-342A-4687-935B-84AF07F9531D}"/>
              </a:ext>
            </a:extLst>
          </p:cNvPr>
          <p:cNvGrpSpPr/>
          <p:nvPr/>
        </p:nvGrpSpPr>
        <p:grpSpPr>
          <a:xfrm>
            <a:off x="5796671" y="1977986"/>
            <a:ext cx="619822" cy="634301"/>
            <a:chOff x="5305305" y="963203"/>
            <a:chExt cx="619822" cy="634301"/>
          </a:xfrm>
        </p:grpSpPr>
        <p:sp>
          <p:nvSpPr>
            <p:cNvPr id="25" name="椭圆 24">
              <a:extLst>
                <a:ext uri="{FF2B5EF4-FFF2-40B4-BE49-F238E27FC236}">
                  <a16:creationId xmlns:a16="http://schemas.microsoft.com/office/drawing/2014/main" id="{6AADD300-945F-4232-AA2A-3C1E081B9A49}"/>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26" name="文本框 25">
              <a:extLst>
                <a:ext uri="{FF2B5EF4-FFF2-40B4-BE49-F238E27FC236}">
                  <a16:creationId xmlns:a16="http://schemas.microsoft.com/office/drawing/2014/main" id="{1906CFB8-0AA2-42BF-9A99-3A980A5EAC0C}"/>
                </a:ext>
              </a:extLst>
            </p:cNvPr>
            <p:cNvSpPr txBox="1"/>
            <p:nvPr/>
          </p:nvSpPr>
          <p:spPr>
            <a:xfrm>
              <a:off x="5398921" y="963203"/>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2</a:t>
              </a:r>
              <a:endParaRPr lang="zh-CN" altLang="en-US" sz="3200" dirty="0">
                <a:solidFill>
                  <a:schemeClr val="bg1"/>
                </a:solidFill>
                <a:latin typeface="Novecento wide Bold" panose="00000805000000000000" pitchFamily="50" charset="0"/>
              </a:endParaRPr>
            </a:p>
          </p:txBody>
        </p:sp>
      </p:grpSp>
      <p:grpSp>
        <p:nvGrpSpPr>
          <p:cNvPr id="27" name="组合 26">
            <a:extLst>
              <a:ext uri="{FF2B5EF4-FFF2-40B4-BE49-F238E27FC236}">
                <a16:creationId xmlns:a16="http://schemas.microsoft.com/office/drawing/2014/main" id="{F859AB53-71F3-450F-9FBC-E36D24756ECC}"/>
              </a:ext>
            </a:extLst>
          </p:cNvPr>
          <p:cNvGrpSpPr/>
          <p:nvPr/>
        </p:nvGrpSpPr>
        <p:grpSpPr>
          <a:xfrm>
            <a:off x="5989199" y="3126456"/>
            <a:ext cx="619822" cy="634301"/>
            <a:chOff x="5305305" y="963203"/>
            <a:chExt cx="619822" cy="634301"/>
          </a:xfrm>
        </p:grpSpPr>
        <p:sp>
          <p:nvSpPr>
            <p:cNvPr id="28" name="椭圆 27">
              <a:extLst>
                <a:ext uri="{FF2B5EF4-FFF2-40B4-BE49-F238E27FC236}">
                  <a16:creationId xmlns:a16="http://schemas.microsoft.com/office/drawing/2014/main" id="{B72664F9-F5E1-4B16-A869-F5B5D3323D98}"/>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29" name="文本框 28">
              <a:extLst>
                <a:ext uri="{FF2B5EF4-FFF2-40B4-BE49-F238E27FC236}">
                  <a16:creationId xmlns:a16="http://schemas.microsoft.com/office/drawing/2014/main" id="{216C13E9-82BE-4286-82D4-7923B7B55B35}"/>
                </a:ext>
              </a:extLst>
            </p:cNvPr>
            <p:cNvSpPr txBox="1"/>
            <p:nvPr/>
          </p:nvSpPr>
          <p:spPr>
            <a:xfrm>
              <a:off x="5398921" y="963203"/>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3</a:t>
              </a:r>
              <a:endParaRPr lang="zh-CN" altLang="en-US" sz="3200" dirty="0">
                <a:solidFill>
                  <a:schemeClr val="bg1"/>
                </a:solidFill>
                <a:latin typeface="Novecento wide Bold" panose="00000805000000000000" pitchFamily="50" charset="0"/>
              </a:endParaRPr>
            </a:p>
          </p:txBody>
        </p:sp>
      </p:grpSp>
      <p:grpSp>
        <p:nvGrpSpPr>
          <p:cNvPr id="30" name="组合 29">
            <a:extLst>
              <a:ext uri="{FF2B5EF4-FFF2-40B4-BE49-F238E27FC236}">
                <a16:creationId xmlns:a16="http://schemas.microsoft.com/office/drawing/2014/main" id="{FB679C73-1D02-472F-8905-A22E1608E82B}"/>
              </a:ext>
            </a:extLst>
          </p:cNvPr>
          <p:cNvGrpSpPr/>
          <p:nvPr/>
        </p:nvGrpSpPr>
        <p:grpSpPr>
          <a:xfrm>
            <a:off x="5786089" y="4239680"/>
            <a:ext cx="619822" cy="633542"/>
            <a:chOff x="5305305" y="963962"/>
            <a:chExt cx="619822" cy="633542"/>
          </a:xfrm>
        </p:grpSpPr>
        <p:sp>
          <p:nvSpPr>
            <p:cNvPr id="31" name="椭圆 30">
              <a:extLst>
                <a:ext uri="{FF2B5EF4-FFF2-40B4-BE49-F238E27FC236}">
                  <a16:creationId xmlns:a16="http://schemas.microsoft.com/office/drawing/2014/main" id="{2FD56C2D-ADA4-4BB4-805C-DB795548035E}"/>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32" name="文本框 31">
              <a:extLst>
                <a:ext uri="{FF2B5EF4-FFF2-40B4-BE49-F238E27FC236}">
                  <a16:creationId xmlns:a16="http://schemas.microsoft.com/office/drawing/2014/main" id="{0EE06559-56DD-4AE7-82C8-0514802061A8}"/>
                </a:ext>
              </a:extLst>
            </p:cNvPr>
            <p:cNvSpPr txBox="1"/>
            <p:nvPr/>
          </p:nvSpPr>
          <p:spPr>
            <a:xfrm>
              <a:off x="5360810" y="963962"/>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4</a:t>
              </a:r>
              <a:endParaRPr lang="zh-CN" altLang="en-US" sz="3200" dirty="0">
                <a:solidFill>
                  <a:schemeClr val="bg1"/>
                </a:solidFill>
                <a:latin typeface="Novecento wide Bold" panose="00000805000000000000" pitchFamily="50" charset="0"/>
              </a:endParaRPr>
            </a:p>
          </p:txBody>
        </p:sp>
      </p:grpSp>
      <p:sp>
        <p:nvSpPr>
          <p:cNvPr id="36" name="文本框 35">
            <a:extLst>
              <a:ext uri="{FF2B5EF4-FFF2-40B4-BE49-F238E27FC236}">
                <a16:creationId xmlns:a16="http://schemas.microsoft.com/office/drawing/2014/main" id="{35B43D91-7C26-4E76-9D3D-F60F5B7077A4}"/>
              </a:ext>
            </a:extLst>
          </p:cNvPr>
          <p:cNvSpPr txBox="1"/>
          <p:nvPr/>
        </p:nvSpPr>
        <p:spPr>
          <a:xfrm>
            <a:off x="1029825" y="3013500"/>
            <a:ext cx="2979960"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答辩目录</a:t>
            </a:r>
          </a:p>
        </p:txBody>
      </p:sp>
      <p:sp>
        <p:nvSpPr>
          <p:cNvPr id="41" name="文本框 40">
            <a:extLst>
              <a:ext uri="{FF2B5EF4-FFF2-40B4-BE49-F238E27FC236}">
                <a16:creationId xmlns:a16="http://schemas.microsoft.com/office/drawing/2014/main" id="{1D8F7F61-2CD2-4092-86E9-04056A040BEA}"/>
              </a:ext>
            </a:extLst>
          </p:cNvPr>
          <p:cNvSpPr txBox="1"/>
          <p:nvPr/>
        </p:nvSpPr>
        <p:spPr>
          <a:xfrm>
            <a:off x="6021982" y="1057196"/>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项目简介</a:t>
            </a:r>
          </a:p>
        </p:txBody>
      </p:sp>
      <p:sp>
        <p:nvSpPr>
          <p:cNvPr id="42" name="文本框 41">
            <a:extLst>
              <a:ext uri="{FF2B5EF4-FFF2-40B4-BE49-F238E27FC236}">
                <a16:creationId xmlns:a16="http://schemas.microsoft.com/office/drawing/2014/main" id="{209E4ACF-A1E2-4269-952A-425FD811DDB1}"/>
              </a:ext>
            </a:extLst>
          </p:cNvPr>
          <p:cNvSpPr txBox="1"/>
          <p:nvPr/>
        </p:nvSpPr>
        <p:spPr>
          <a:xfrm>
            <a:off x="6608735" y="2071543"/>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设计思路</a:t>
            </a:r>
            <a:endParaRPr lang="en-US" altLang="zh-CN" sz="2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A8222029-B6C8-494C-8188-05BF70C45A32}"/>
              </a:ext>
            </a:extLst>
          </p:cNvPr>
          <p:cNvSpPr txBox="1"/>
          <p:nvPr/>
        </p:nvSpPr>
        <p:spPr>
          <a:xfrm>
            <a:off x="6710218" y="3188010"/>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功能设计</a:t>
            </a:r>
          </a:p>
        </p:txBody>
      </p:sp>
      <p:sp>
        <p:nvSpPr>
          <p:cNvPr id="44" name="文本框 43">
            <a:extLst>
              <a:ext uri="{FF2B5EF4-FFF2-40B4-BE49-F238E27FC236}">
                <a16:creationId xmlns:a16="http://schemas.microsoft.com/office/drawing/2014/main" id="{30F3E856-E00F-4731-B9BA-1D000EE14DC7}"/>
              </a:ext>
            </a:extLst>
          </p:cNvPr>
          <p:cNvSpPr txBox="1"/>
          <p:nvPr/>
        </p:nvSpPr>
        <p:spPr>
          <a:xfrm>
            <a:off x="6608736" y="4295944"/>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项目亮点</a:t>
            </a:r>
          </a:p>
        </p:txBody>
      </p:sp>
      <p:pic>
        <p:nvPicPr>
          <p:cNvPr id="47" name="图形 46">
            <a:extLst>
              <a:ext uri="{FF2B5EF4-FFF2-40B4-BE49-F238E27FC236}">
                <a16:creationId xmlns:a16="http://schemas.microsoft.com/office/drawing/2014/main" id="{51F99899-39A8-470D-82EA-6A5DDB62499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95832" y="2323777"/>
            <a:ext cx="2197822" cy="2267595"/>
          </a:xfrm>
          <a:prstGeom prst="rect">
            <a:avLst/>
          </a:prstGeom>
        </p:spPr>
      </p:pic>
      <p:sp>
        <p:nvSpPr>
          <p:cNvPr id="39" name="文本框 38">
            <a:extLst>
              <a:ext uri="{FF2B5EF4-FFF2-40B4-BE49-F238E27FC236}">
                <a16:creationId xmlns:a16="http://schemas.microsoft.com/office/drawing/2014/main" id="{B7A7CAB0-467B-4845-ADDD-6172A0C97C29}"/>
              </a:ext>
            </a:extLst>
          </p:cNvPr>
          <p:cNvSpPr txBox="1"/>
          <p:nvPr/>
        </p:nvSpPr>
        <p:spPr>
          <a:xfrm>
            <a:off x="1079850" y="3707176"/>
            <a:ext cx="2944632" cy="400110"/>
          </a:xfrm>
          <a:prstGeom prst="rect">
            <a:avLst/>
          </a:prstGeom>
          <a:noFill/>
        </p:spPr>
        <p:txBody>
          <a:bodyPr wrap="square" rtlCol="0">
            <a:spAutoFit/>
          </a:bodyPr>
          <a:lstStyle/>
          <a:p>
            <a:pPr algn="ctr"/>
            <a:r>
              <a:rPr lang="en-US" altLang="zh-CN" sz="2000" dirty="0">
                <a:ln>
                  <a:solidFill>
                    <a:schemeClr val="bg1"/>
                  </a:solidFill>
                </a:ln>
                <a:noFill/>
                <a:latin typeface="Novecento wide Bold" panose="00000805000000000000" pitchFamily="50" charset="0"/>
                <a:ea typeface="思源黑体 Medium" panose="020B0600000000000000" pitchFamily="34" charset="-122"/>
              </a:rPr>
              <a:t>Directory</a:t>
            </a:r>
            <a:endParaRPr lang="zh-CN" altLang="en-US" sz="2000" dirty="0">
              <a:ln>
                <a:solidFill>
                  <a:schemeClr val="bg1"/>
                </a:solidFill>
              </a:ln>
              <a:noFill/>
              <a:latin typeface="Novecento wide Bold" panose="00000805000000000000" pitchFamily="50" charset="0"/>
              <a:ea typeface="思源黑体 Medium" panose="020B0600000000000000" pitchFamily="34" charset="-122"/>
            </a:endParaRPr>
          </a:p>
        </p:txBody>
      </p:sp>
      <p:sp>
        <p:nvSpPr>
          <p:cNvPr id="33" name="矩形 32">
            <a:extLst>
              <a:ext uri="{FF2B5EF4-FFF2-40B4-BE49-F238E27FC236}">
                <a16:creationId xmlns:a16="http://schemas.microsoft.com/office/drawing/2014/main" id="{1C1FF935-C2AC-457B-B9C0-2A44FCCFA601}"/>
              </a:ext>
            </a:extLst>
          </p:cNvPr>
          <p:cNvSpPr/>
          <p:nvPr/>
        </p:nvSpPr>
        <p:spPr>
          <a:xfrm>
            <a:off x="6127826" y="5487271"/>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a:extLst>
              <a:ext uri="{FF2B5EF4-FFF2-40B4-BE49-F238E27FC236}">
                <a16:creationId xmlns:a16="http://schemas.microsoft.com/office/drawing/2014/main" id="{2F80F2BA-54DB-4929-B992-B4320D029431}"/>
              </a:ext>
            </a:extLst>
          </p:cNvPr>
          <p:cNvGrpSpPr/>
          <p:nvPr/>
        </p:nvGrpSpPr>
        <p:grpSpPr>
          <a:xfrm>
            <a:off x="5292392" y="5417123"/>
            <a:ext cx="619822" cy="633542"/>
            <a:chOff x="5305305" y="963962"/>
            <a:chExt cx="619822" cy="633542"/>
          </a:xfrm>
        </p:grpSpPr>
        <p:sp>
          <p:nvSpPr>
            <p:cNvPr id="35" name="椭圆 34">
              <a:extLst>
                <a:ext uri="{FF2B5EF4-FFF2-40B4-BE49-F238E27FC236}">
                  <a16:creationId xmlns:a16="http://schemas.microsoft.com/office/drawing/2014/main" id="{CA3B69B4-189E-4530-AFA1-4032975E46E4}"/>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37" name="文本框 36">
              <a:extLst>
                <a:ext uri="{FF2B5EF4-FFF2-40B4-BE49-F238E27FC236}">
                  <a16:creationId xmlns:a16="http://schemas.microsoft.com/office/drawing/2014/main" id="{17284B29-F21C-4CC6-BF25-A2CD9569CDFA}"/>
                </a:ext>
              </a:extLst>
            </p:cNvPr>
            <p:cNvSpPr txBox="1"/>
            <p:nvPr/>
          </p:nvSpPr>
          <p:spPr>
            <a:xfrm>
              <a:off x="5360810" y="963962"/>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5</a:t>
              </a:r>
              <a:endParaRPr lang="zh-CN" altLang="en-US" sz="3200" dirty="0">
                <a:solidFill>
                  <a:schemeClr val="bg1"/>
                </a:solidFill>
                <a:latin typeface="Novecento wide Bold" panose="00000805000000000000" pitchFamily="50" charset="0"/>
              </a:endParaRPr>
            </a:p>
          </p:txBody>
        </p:sp>
      </p:grpSp>
      <p:sp>
        <p:nvSpPr>
          <p:cNvPr id="38" name="文本框 37">
            <a:extLst>
              <a:ext uri="{FF2B5EF4-FFF2-40B4-BE49-F238E27FC236}">
                <a16:creationId xmlns:a16="http://schemas.microsoft.com/office/drawing/2014/main" id="{0B8C17DF-AA8E-41BC-81B4-7B1ED012BE78}"/>
              </a:ext>
            </a:extLst>
          </p:cNvPr>
          <p:cNvSpPr txBox="1"/>
          <p:nvPr/>
        </p:nvSpPr>
        <p:spPr>
          <a:xfrm>
            <a:off x="6115039" y="5473387"/>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心得体会</a:t>
            </a:r>
          </a:p>
        </p:txBody>
      </p:sp>
    </p:spTree>
    <p:extLst>
      <p:ext uri="{BB962C8B-B14F-4D97-AF65-F5344CB8AC3E}">
        <p14:creationId xmlns:p14="http://schemas.microsoft.com/office/powerpoint/2010/main" val="496080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心得体会</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201861"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5</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15448194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73628" y="4464631"/>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汇报题目</a:t>
            </a:r>
            <a:r>
              <a:rPr lang="en-US" altLang="zh-CN" sz="2400" dirty="0">
                <a:solidFill>
                  <a:schemeClr val="bg1"/>
                </a:solidFill>
                <a:latin typeface="微软雅黑" panose="020B0503020204020204" pitchFamily="34" charset="-122"/>
                <a:ea typeface="微软雅黑" panose="020B0503020204020204" pitchFamily="34" charset="-122"/>
              </a:rPr>
              <a:t>5</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312008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75FA2796-4CD4-EFA6-B6E3-570225779E32}"/>
              </a:ext>
            </a:extLst>
          </p:cNvPr>
          <p:cNvSpPr txBox="1"/>
          <p:nvPr/>
        </p:nvSpPr>
        <p:spPr>
          <a:xfrm>
            <a:off x="1006007" y="1184411"/>
            <a:ext cx="7380215" cy="4130361"/>
          </a:xfrm>
          <a:prstGeom prst="rect">
            <a:avLst/>
          </a:prstGeom>
          <a:noFill/>
        </p:spPr>
        <p:txBody>
          <a:bodyPr wrap="square">
            <a:spAutoFit/>
          </a:bodyPr>
          <a:lstStyle/>
          <a:p>
            <a:pPr lvl="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en-US" sz="2000" b="1" kern="100" dirty="0">
                <a:effectLst/>
                <a:latin typeface="等线" panose="02010600030101010101" pitchFamily="2" charset="-122"/>
                <a:ea typeface="等线" panose="02010600030101010101" pitchFamily="2" charset="-122"/>
                <a:cs typeface="Times New Roman" panose="02020603050405020304" pitchFamily="18" charset="0"/>
              </a:rPr>
              <a:t>最大的体会就是自己写的代码很杂乱</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，缺乏较为完善的布局，以及</a:t>
            </a:r>
            <a:r>
              <a:rPr lang="zh-CN" altLang="en-US" kern="100" dirty="0">
                <a:latin typeface="等线" panose="02010600030101010101" pitchFamily="2" charset="-122"/>
                <a:ea typeface="等线" panose="02010600030101010101" pitchFamily="2" charset="-122"/>
                <a:cs typeface="Times New Roman" panose="02020603050405020304" pitchFamily="18" charset="0"/>
              </a:rPr>
              <a:t>较为充分的注释。此外类名的命名也缺乏条理，经常是命出个莫名奇妙的长名来保证其独特性。</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lvl="0" algn="just">
              <a:lnSpc>
                <a:spcPct val="115000"/>
              </a:lnSpc>
              <a:spcAft>
                <a:spcPts val="80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just">
              <a:lnSpc>
                <a:spcPct val="115000"/>
              </a:lnSpc>
              <a:spcAft>
                <a:spcPts val="800"/>
              </a:spcAft>
            </a:pPr>
            <a:r>
              <a:rPr lang="zh-CN" altLang="en-US" kern="100" dirty="0">
                <a:latin typeface="等线" panose="02010600030101010101" pitchFamily="2" charset="-122"/>
                <a:ea typeface="等线" panose="02010600030101010101" pitchFamily="2" charset="-122"/>
                <a:cs typeface="Times New Roman" panose="02020603050405020304" pitchFamily="18" charset="0"/>
              </a:rPr>
              <a:t>在这方面欠缺我个人感觉很大，还是需要多加练习如何排布代码。不然写出的代码实在不美观，甚至可能使代码冗杂很多，加大不必要的工作量。</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lvl="0" algn="just">
              <a:lnSpc>
                <a:spcPct val="115000"/>
              </a:lnSpc>
              <a:spcAft>
                <a:spcPts val="80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just">
              <a:lnSpc>
                <a:spcPct val="115000"/>
              </a:lnSpc>
              <a:spcAft>
                <a:spcPts val="80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2.</a:t>
            </a:r>
            <a:r>
              <a:rPr lang="zh-CN" altLang="en-US" sz="2000" b="1" kern="100" dirty="0">
                <a:latin typeface="等线" panose="02010600030101010101" pitchFamily="2" charset="-122"/>
                <a:ea typeface="等线" panose="02010600030101010101" pitchFamily="2" charset="-122"/>
                <a:cs typeface="Times New Roman" panose="02020603050405020304" pitchFamily="18" charset="0"/>
              </a:rPr>
              <a:t>一定要考虑到多次请求对服务器的压力</a:t>
            </a:r>
            <a:r>
              <a:rPr lang="zh-CN" altLang="en-US" kern="100" dirty="0">
                <a:latin typeface="等线" panose="02010600030101010101" pitchFamily="2" charset="-122"/>
                <a:ea typeface="等线" panose="02010600030101010101" pitchFamily="2" charset="-122"/>
                <a:cs typeface="Times New Roman" panose="02020603050405020304" pitchFamily="18" charset="0"/>
              </a:rPr>
              <a:t>，做到避免不必要的请求。我一开始做的时候就没有考虑到这一点，后面上网查阅资料的时候才发现自己的问题，并在后面进行改善。</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292671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73628" y="4464631"/>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汇报题目</a:t>
            </a:r>
            <a:r>
              <a:rPr lang="en-US" altLang="zh-CN" sz="2400" dirty="0">
                <a:solidFill>
                  <a:schemeClr val="bg1"/>
                </a:solidFill>
                <a:latin typeface="微软雅黑" panose="020B0503020204020204" pitchFamily="34" charset="-122"/>
                <a:ea typeface="微软雅黑" panose="020B0503020204020204" pitchFamily="34" charset="-122"/>
              </a:rPr>
              <a:t>5</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312008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0221B604-B03F-1553-904E-BBEC63ADE708}"/>
              </a:ext>
            </a:extLst>
          </p:cNvPr>
          <p:cNvSpPr txBox="1"/>
          <p:nvPr/>
        </p:nvSpPr>
        <p:spPr>
          <a:xfrm>
            <a:off x="696286" y="754988"/>
            <a:ext cx="8263156" cy="3416320"/>
          </a:xfrm>
          <a:prstGeom prst="rect">
            <a:avLst/>
          </a:prstGeom>
          <a:noFill/>
        </p:spPr>
        <p:txBody>
          <a:bodyPr wrap="square" rtlCol="0">
            <a:spAutoFit/>
          </a:bodyPr>
          <a:lstStyle/>
          <a:p>
            <a:r>
              <a:rPr lang="en-US" altLang="zh-CN" dirty="0"/>
              <a:t>3.</a:t>
            </a:r>
            <a:r>
              <a:rPr lang="zh-CN" altLang="en-US" dirty="0"/>
              <a:t>上传文件，图片文件上传我采用的是利用</a:t>
            </a:r>
            <a:r>
              <a:rPr lang="en-US" altLang="zh-CN" dirty="0" err="1"/>
              <a:t>multer</a:t>
            </a:r>
            <a:r>
              <a:rPr lang="zh-CN" altLang="en-US" dirty="0"/>
              <a:t>将上传的图片储存到对应文件夹，再通过</a:t>
            </a:r>
            <a:r>
              <a:rPr lang="en-US" altLang="zh-CN" dirty="0"/>
              <a:t>SQL</a:t>
            </a:r>
            <a:r>
              <a:rPr lang="zh-CN" altLang="en-US" dirty="0"/>
              <a:t>储存图片文件地址的方式。后来经师兄提点，了解到</a:t>
            </a:r>
            <a:r>
              <a:rPr lang="en-US" altLang="zh-CN" dirty="0"/>
              <a:t>SQL</a:t>
            </a:r>
            <a:r>
              <a:rPr lang="zh-CN" altLang="en-US" dirty="0"/>
              <a:t>以</a:t>
            </a:r>
            <a:r>
              <a:rPr lang="en-US" altLang="zh-CN" dirty="0"/>
              <a:t>blob</a:t>
            </a:r>
            <a:r>
              <a:rPr lang="zh-CN" altLang="en-US" dirty="0"/>
              <a:t>储存文件的方式。之后再上文查阅，发现前端文件储存还是个值得细究的，需要我多去研究。</a:t>
            </a:r>
            <a:endParaRPr lang="en-US" altLang="zh-CN" dirty="0"/>
          </a:p>
          <a:p>
            <a:endParaRPr lang="en-US" altLang="zh-CN" dirty="0"/>
          </a:p>
          <a:p>
            <a:r>
              <a:rPr lang="zh-CN" altLang="en-US" sz="2000" b="1" dirty="0"/>
              <a:t>文件验证：</a:t>
            </a:r>
            <a:endParaRPr lang="en-US" altLang="zh-CN" sz="2000" b="1" dirty="0"/>
          </a:p>
          <a:p>
            <a:endParaRPr lang="en-US" altLang="zh-CN" dirty="0"/>
          </a:p>
          <a:p>
            <a:r>
              <a:rPr lang="zh-CN" altLang="en-US" dirty="0"/>
              <a:t>文件储存其中有一点是我比较遗憾的，就是文件上传我没有考虑到验证的问题。</a:t>
            </a:r>
            <a:r>
              <a:rPr lang="en-US" altLang="zh-CN" dirty="0"/>
              <a:t>Input</a:t>
            </a:r>
            <a:r>
              <a:rPr lang="zh-CN" altLang="en-US" dirty="0"/>
              <a:t> </a:t>
            </a:r>
            <a:r>
              <a:rPr lang="en-US" altLang="zh-CN" dirty="0"/>
              <a:t>file </a:t>
            </a:r>
            <a:r>
              <a:rPr lang="zh-CN" altLang="en-US" dirty="0"/>
              <a:t>中的</a:t>
            </a:r>
            <a:r>
              <a:rPr lang="en-US" altLang="zh-CN" dirty="0"/>
              <a:t>accept</a:t>
            </a:r>
            <a:r>
              <a:rPr lang="zh-CN" altLang="en-US" dirty="0"/>
              <a:t>虽说为用户提供了适合的文件类型。但是用户是可以主动绕过</a:t>
            </a:r>
            <a:r>
              <a:rPr lang="en-US" altLang="zh-CN" dirty="0"/>
              <a:t>accept</a:t>
            </a:r>
            <a:r>
              <a:rPr lang="zh-CN" altLang="en-US" dirty="0"/>
              <a:t>限制的。比如上传</a:t>
            </a:r>
            <a:r>
              <a:rPr lang="en-US" altLang="zh-CN" dirty="0"/>
              <a:t>txt</a:t>
            </a:r>
            <a:r>
              <a:rPr lang="zh-CN" altLang="en-US" dirty="0"/>
              <a:t>文件，如果用户不愿按照</a:t>
            </a:r>
            <a:r>
              <a:rPr lang="en-US" altLang="zh-CN" dirty="0"/>
              <a:t>accept</a:t>
            </a:r>
            <a:r>
              <a:rPr lang="zh-CN" altLang="en-US" dirty="0"/>
              <a:t>规定来，强行选择</a:t>
            </a:r>
            <a:r>
              <a:rPr lang="en-US" altLang="zh-CN" dirty="0" err="1"/>
              <a:t>png</a:t>
            </a:r>
            <a:r>
              <a:rPr lang="zh-CN" altLang="en-US" dirty="0"/>
              <a:t>等等，那我的代码是一定会报错的，原因就是我没加对文件的验证。（不过密码，用户名这些我是加了验证的）</a:t>
            </a:r>
            <a:endParaRPr lang="en-US" altLang="zh-CN" b="0" dirty="0">
              <a:solidFill>
                <a:srgbClr val="D4D4D4"/>
              </a:solidFill>
              <a:effectLst/>
              <a:highlight>
                <a:srgbClr val="1E1E1E"/>
              </a:highlight>
              <a:latin typeface="Consolas" panose="020B0609020204030204" pitchFamily="49" charset="0"/>
            </a:endParaRPr>
          </a:p>
        </p:txBody>
      </p:sp>
      <p:sp>
        <p:nvSpPr>
          <p:cNvPr id="13" name="文本框 12">
            <a:extLst>
              <a:ext uri="{FF2B5EF4-FFF2-40B4-BE49-F238E27FC236}">
                <a16:creationId xmlns:a16="http://schemas.microsoft.com/office/drawing/2014/main" id="{D04E47F0-2B48-125A-8D47-EBA4858E36A2}"/>
              </a:ext>
            </a:extLst>
          </p:cNvPr>
          <p:cNvSpPr txBox="1"/>
          <p:nvPr/>
        </p:nvSpPr>
        <p:spPr>
          <a:xfrm>
            <a:off x="616506" y="4871906"/>
            <a:ext cx="7902429" cy="1231106"/>
          </a:xfrm>
          <a:prstGeom prst="rect">
            <a:avLst/>
          </a:prstGeom>
          <a:noFill/>
        </p:spPr>
        <p:txBody>
          <a:bodyPr wrap="square" rtlCol="0">
            <a:spAutoFit/>
          </a:bodyPr>
          <a:lstStyle/>
          <a:p>
            <a:r>
              <a:rPr lang="en-US" altLang="zh-CN" dirty="0"/>
              <a:t>4.</a:t>
            </a:r>
            <a:r>
              <a:rPr lang="zh-CN" altLang="en-US" sz="2000" b="1" dirty="0"/>
              <a:t>渲染问题，制作网页是一定要考虑到渲染图片等时间消耗</a:t>
            </a:r>
            <a:r>
              <a:rPr lang="zh-CN" altLang="en-US" dirty="0"/>
              <a:t>，避免给用户不好体验。其中图片懒加载是比较值得运用的方法，不过我对于其了解还是不充分。制作项目过程中我虽然写出了图片懒加载的方法，但是却不会将它运用到由服务器渲染的图片中。</a:t>
            </a:r>
          </a:p>
        </p:txBody>
      </p:sp>
    </p:spTree>
    <p:extLst>
      <p:ext uri="{BB962C8B-B14F-4D97-AF65-F5344CB8AC3E}">
        <p14:creationId xmlns:p14="http://schemas.microsoft.com/office/powerpoint/2010/main" val="12581190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73628" y="4464631"/>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汇报题目</a:t>
            </a:r>
            <a:r>
              <a:rPr lang="en-US" altLang="zh-CN" sz="2400" dirty="0">
                <a:solidFill>
                  <a:schemeClr val="bg1"/>
                </a:solidFill>
                <a:latin typeface="微软雅黑" panose="020B0503020204020204" pitchFamily="34" charset="-122"/>
                <a:ea typeface="微软雅黑" panose="020B0503020204020204" pitchFamily="34" charset="-122"/>
              </a:rPr>
              <a:t>5</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312008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05CC740D-19EF-EE9B-AFC4-06ED4FFF4C6D}"/>
              </a:ext>
            </a:extLst>
          </p:cNvPr>
          <p:cNvSpPr txBox="1"/>
          <p:nvPr/>
        </p:nvSpPr>
        <p:spPr>
          <a:xfrm>
            <a:off x="687996" y="2543752"/>
            <a:ext cx="7675927" cy="1200329"/>
          </a:xfrm>
          <a:prstGeom prst="rect">
            <a:avLst/>
          </a:prstGeom>
          <a:noFill/>
        </p:spPr>
        <p:txBody>
          <a:bodyPr wrap="square" rtlCol="0">
            <a:spAutoFit/>
          </a:bodyPr>
          <a:lstStyle/>
          <a:p>
            <a:r>
              <a:rPr lang="zh-CN" altLang="en-US" dirty="0"/>
              <a:t>与其说是心得体会，不如更像是反思总结。前面这些都是我的缺陷，也是我今后需要弥补克服的。自己有缺陷不足固然糟糕，但更糟糕的是对此视若无睹，不思进取的自己。悟已往之不谏，知来者之可追。正确的道路也是需要靠错误堆积而成的</a:t>
            </a:r>
          </a:p>
        </p:txBody>
      </p:sp>
      <p:sp>
        <p:nvSpPr>
          <p:cNvPr id="15" name="文本框 14">
            <a:extLst>
              <a:ext uri="{FF2B5EF4-FFF2-40B4-BE49-F238E27FC236}">
                <a16:creationId xmlns:a16="http://schemas.microsoft.com/office/drawing/2014/main" id="{CDB7BA78-DFC8-631A-AAC5-2308E94BA24F}"/>
              </a:ext>
            </a:extLst>
          </p:cNvPr>
          <p:cNvSpPr txBox="1"/>
          <p:nvPr/>
        </p:nvSpPr>
        <p:spPr>
          <a:xfrm>
            <a:off x="793783" y="971526"/>
            <a:ext cx="7729432" cy="400110"/>
          </a:xfrm>
          <a:prstGeom prst="rect">
            <a:avLst/>
          </a:prstGeom>
          <a:noFill/>
        </p:spPr>
        <p:txBody>
          <a:bodyPr wrap="square" rtlCol="0">
            <a:spAutoFit/>
          </a:bodyPr>
          <a:lstStyle/>
          <a:p>
            <a:r>
              <a:rPr lang="en-US" altLang="zh-CN" dirty="0"/>
              <a:t>5.</a:t>
            </a:r>
            <a:r>
              <a:rPr lang="zh-CN" altLang="en-US" sz="2000" b="1" dirty="0"/>
              <a:t>一定要留下排查项目</a:t>
            </a:r>
            <a:r>
              <a:rPr lang="en-US" altLang="zh-CN" sz="2000" b="1" dirty="0"/>
              <a:t>bug</a:t>
            </a:r>
            <a:r>
              <a:rPr lang="zh-CN" altLang="en-US" sz="2000" b="1" dirty="0"/>
              <a:t>的时间</a:t>
            </a:r>
            <a:r>
              <a:rPr lang="zh-CN" altLang="en-US" dirty="0"/>
              <a:t>，不然结束后才发现</a:t>
            </a:r>
            <a:r>
              <a:rPr lang="en-US" altLang="zh-CN" dirty="0"/>
              <a:t>bug</a:t>
            </a:r>
            <a:r>
              <a:rPr lang="zh-CN" altLang="en-US" dirty="0"/>
              <a:t>真的追悔莫及。</a:t>
            </a:r>
          </a:p>
        </p:txBody>
      </p:sp>
    </p:spTree>
    <p:extLst>
      <p:ext uri="{BB962C8B-B14F-4D97-AF65-F5344CB8AC3E}">
        <p14:creationId xmlns:p14="http://schemas.microsoft.com/office/powerpoint/2010/main" val="11828312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形 10">
            <a:extLst>
              <a:ext uri="{FF2B5EF4-FFF2-40B4-BE49-F238E27FC236}">
                <a16:creationId xmlns:a16="http://schemas.microsoft.com/office/drawing/2014/main" id="{581902B6-01BB-4415-B0CE-7125A3AB47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457074" y="629136"/>
            <a:ext cx="5277852" cy="5445404"/>
          </a:xfrm>
          <a:prstGeom prst="rect">
            <a:avLst/>
          </a:prstGeom>
        </p:spPr>
      </p:pic>
      <p:sp>
        <p:nvSpPr>
          <p:cNvPr id="3" name="矩形 2">
            <a:extLst>
              <a:ext uri="{FF2B5EF4-FFF2-40B4-BE49-F238E27FC236}">
                <a16:creationId xmlns:a16="http://schemas.microsoft.com/office/drawing/2014/main" id="{BA8A364C-FA08-47AA-BD76-0C6E8ED0C094}"/>
              </a:ext>
            </a:extLst>
          </p:cNvPr>
          <p:cNvSpPr/>
          <p:nvPr/>
        </p:nvSpPr>
        <p:spPr>
          <a:xfrm flipV="1">
            <a:off x="0" y="3667956"/>
            <a:ext cx="12192000" cy="3190043"/>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itka Text"/>
              <a:ea typeface="微软雅黑 Light"/>
              <a:cs typeface="+mn-cs"/>
            </a:endParaRPr>
          </a:p>
        </p:txBody>
      </p:sp>
      <p:pic>
        <p:nvPicPr>
          <p:cNvPr id="13" name="图形 12">
            <a:extLst>
              <a:ext uri="{FF2B5EF4-FFF2-40B4-BE49-F238E27FC236}">
                <a16:creationId xmlns:a16="http://schemas.microsoft.com/office/drawing/2014/main" id="{CBFF470B-826F-42F8-BE99-0C03C589CFD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457074" y="680577"/>
            <a:ext cx="5277852" cy="5445404"/>
          </a:xfrm>
          <a:prstGeom prst="rect">
            <a:avLst/>
          </a:prstGeom>
        </p:spPr>
      </p:pic>
      <p:sp>
        <p:nvSpPr>
          <p:cNvPr id="2" name="文本框 1">
            <a:extLst>
              <a:ext uri="{FF2B5EF4-FFF2-40B4-BE49-F238E27FC236}">
                <a16:creationId xmlns:a16="http://schemas.microsoft.com/office/drawing/2014/main" id="{807646AB-D820-4F65-A736-C7F6C0D343B5}"/>
              </a:ext>
            </a:extLst>
          </p:cNvPr>
          <p:cNvSpPr txBox="1"/>
          <p:nvPr/>
        </p:nvSpPr>
        <p:spPr>
          <a:xfrm>
            <a:off x="4341809" y="2836949"/>
            <a:ext cx="3508381" cy="923330"/>
          </a:xfrm>
          <a:prstGeom prst="rect">
            <a:avLst/>
          </a:prstGeom>
          <a:noFill/>
        </p:spPr>
        <p:txBody>
          <a:bodyPr wrap="square" rtlCol="0">
            <a:spAutoFit/>
          </a:bodyPr>
          <a:lstStyle/>
          <a:p>
            <a:pPr algn="dist"/>
            <a:r>
              <a:rPr lang="zh-CN" altLang="en-US" sz="5400" b="1" dirty="0">
                <a:solidFill>
                  <a:srgbClr val="3843B3"/>
                </a:solidFill>
                <a:latin typeface="微软雅黑" panose="020B0503020204020204" pitchFamily="34" charset="-122"/>
                <a:ea typeface="微软雅黑" panose="020B0503020204020204" pitchFamily="34" charset="-122"/>
              </a:rPr>
              <a:t>感谢聆听</a:t>
            </a:r>
          </a:p>
        </p:txBody>
      </p:sp>
      <p:sp>
        <p:nvSpPr>
          <p:cNvPr id="12" name="文本框 11">
            <a:extLst>
              <a:ext uri="{FF2B5EF4-FFF2-40B4-BE49-F238E27FC236}">
                <a16:creationId xmlns:a16="http://schemas.microsoft.com/office/drawing/2014/main" id="{36B348A0-E2B4-4838-9262-54ACCE0FC586}"/>
              </a:ext>
            </a:extLst>
          </p:cNvPr>
          <p:cNvSpPr txBox="1"/>
          <p:nvPr/>
        </p:nvSpPr>
        <p:spPr>
          <a:xfrm>
            <a:off x="4341809" y="3707963"/>
            <a:ext cx="3508381" cy="400110"/>
          </a:xfrm>
          <a:prstGeom prst="rect">
            <a:avLst/>
          </a:prstGeom>
          <a:noFill/>
        </p:spPr>
        <p:txBody>
          <a:bodyPr wrap="square" rtlCol="0">
            <a:spAutoFit/>
          </a:bodyPr>
          <a:lstStyle/>
          <a:p>
            <a:pPr algn="dist"/>
            <a:r>
              <a:rPr lang="en-US" altLang="zh-CN" sz="2000" b="1" dirty="0">
                <a:ln>
                  <a:solidFill>
                    <a:schemeClr val="bg1"/>
                  </a:solidFill>
                </a:ln>
                <a:noFill/>
                <a:latin typeface="Novecento wide Bold" panose="00000805000000000000" pitchFamily="50" charset="0"/>
                <a:ea typeface="思源黑体 Medium" panose="020B0600000000000000" pitchFamily="34" charset="-122"/>
              </a:rPr>
              <a:t>Thanks for listening</a:t>
            </a:r>
            <a:endParaRPr lang="zh-CN" altLang="en-US" sz="2000" b="1" dirty="0">
              <a:ln>
                <a:solidFill>
                  <a:schemeClr val="bg1"/>
                </a:solidFill>
              </a:ln>
              <a:noFill/>
              <a:latin typeface="Novecento wide Bold" panose="00000805000000000000" pitchFamily="50" charset="0"/>
              <a:ea typeface="思源黑体 Medium" panose="020B0600000000000000" pitchFamily="34" charset="-122"/>
            </a:endParaRPr>
          </a:p>
        </p:txBody>
      </p:sp>
    </p:spTree>
    <p:extLst>
      <p:ext uri="{BB962C8B-B14F-4D97-AF65-F5344CB8AC3E}">
        <p14:creationId xmlns:p14="http://schemas.microsoft.com/office/powerpoint/2010/main" val="1616680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项目简介</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201861"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1</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1531509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1425004" y="509861"/>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项目简介</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1</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968457" y="577043"/>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项目简介</a:t>
            </a:r>
            <a:r>
              <a:rPr lang="en-US" altLang="zh-CN" sz="2400" dirty="0">
                <a:solidFill>
                  <a:schemeClr val="bg1"/>
                </a:solidFill>
                <a:latin typeface="微软雅黑" panose="020B0503020204020204" pitchFamily="34" charset="-122"/>
                <a:ea typeface="微软雅黑" panose="020B0503020204020204" pitchFamily="34" charset="-122"/>
              </a:rPr>
              <a:t>1</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258234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73628" y="3163215"/>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项目亮点</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9CC21895-A291-243B-B81E-49122446D226}"/>
              </a:ext>
            </a:extLst>
          </p:cNvPr>
          <p:cNvSpPr txBox="1"/>
          <p:nvPr/>
        </p:nvSpPr>
        <p:spPr>
          <a:xfrm>
            <a:off x="1090569" y="1702965"/>
            <a:ext cx="7441035" cy="677108"/>
          </a:xfrm>
          <a:prstGeom prst="rect">
            <a:avLst/>
          </a:prstGeom>
          <a:noFill/>
        </p:spPr>
        <p:txBody>
          <a:bodyPr wrap="square" rtlCol="0">
            <a:spAutoFit/>
          </a:bodyPr>
          <a:lstStyle/>
          <a:p>
            <a:r>
              <a:rPr lang="zh-CN" altLang="zh-CN" sz="1800" kern="100" dirty="0">
                <a:effectLst/>
                <a:ea typeface="等线" panose="02010600030101010101" pitchFamily="2" charset="-122"/>
                <a:cs typeface="Times New Roman" panose="02020603050405020304" pitchFamily="18" charset="0"/>
              </a:rPr>
              <a:t>本项目为</a:t>
            </a:r>
            <a:r>
              <a:rPr lang="en-US" altLang="zh-CN" sz="2000" b="1" kern="100" dirty="0">
                <a:effectLst/>
                <a:ea typeface="等线" panose="02010600030101010101" pitchFamily="2" charset="-122"/>
                <a:cs typeface="Times New Roman" panose="02020603050405020304" pitchFamily="18" charset="0"/>
              </a:rPr>
              <a:t>QG</a:t>
            </a:r>
            <a:r>
              <a:rPr lang="zh-CN" altLang="zh-CN" sz="2000" b="1" kern="100" dirty="0">
                <a:effectLst/>
                <a:ea typeface="等线" panose="02010600030101010101" pitchFamily="2" charset="-122"/>
                <a:cs typeface="Times New Roman" panose="02020603050405020304" pitchFamily="18" charset="0"/>
              </a:rPr>
              <a:t>会议纪要管理系统</a:t>
            </a:r>
            <a:r>
              <a:rPr lang="zh-CN" altLang="zh-CN" sz="1800" kern="100" dirty="0">
                <a:effectLst/>
                <a:ea typeface="等线" panose="02010600030101010101" pitchFamily="2" charset="-122"/>
                <a:cs typeface="Times New Roman" panose="02020603050405020304" pitchFamily="18" charset="0"/>
              </a:rPr>
              <a:t>。用于记录每次会议的信息同时允许用户上传个人纪要。</a:t>
            </a:r>
            <a:endParaRPr lang="zh-CN" altLang="en-US" dirty="0"/>
          </a:p>
        </p:txBody>
      </p:sp>
      <p:sp>
        <p:nvSpPr>
          <p:cNvPr id="7" name="文本框 6">
            <a:extLst>
              <a:ext uri="{FF2B5EF4-FFF2-40B4-BE49-F238E27FC236}">
                <a16:creationId xmlns:a16="http://schemas.microsoft.com/office/drawing/2014/main" id="{AABDD5DA-1C06-1E59-3BD1-8D922A5BC7E6}"/>
              </a:ext>
            </a:extLst>
          </p:cNvPr>
          <p:cNvSpPr txBox="1"/>
          <p:nvPr/>
        </p:nvSpPr>
        <p:spPr>
          <a:xfrm>
            <a:off x="1216404" y="2793534"/>
            <a:ext cx="7315200" cy="646331"/>
          </a:xfrm>
          <a:prstGeom prst="rect">
            <a:avLst/>
          </a:prstGeom>
          <a:noFill/>
        </p:spPr>
        <p:txBody>
          <a:bodyPr wrap="square" rtlCol="0">
            <a:spAutoFit/>
          </a:bodyPr>
          <a:lstStyle/>
          <a:p>
            <a:r>
              <a:rPr lang="zh-CN" altLang="en-US" dirty="0"/>
              <a:t>用户身份分为普通用户与管理员，普通用户可以上传会议纪要，发生疑问反馈等。而管理员则负责审核会议纪要并解决发送的疑问。</a:t>
            </a:r>
          </a:p>
        </p:txBody>
      </p:sp>
    </p:spTree>
    <p:extLst>
      <p:ext uri="{BB962C8B-B14F-4D97-AF65-F5344CB8AC3E}">
        <p14:creationId xmlns:p14="http://schemas.microsoft.com/office/powerpoint/2010/main" val="2821700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设计思路</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201861"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2</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444627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1425004" y="509861"/>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设计思路</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2</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968457" y="577043"/>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2582349"/>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设计思路</a:t>
            </a:r>
            <a:r>
              <a:rPr lang="en-US" altLang="zh-CN" sz="2400" dirty="0">
                <a:solidFill>
                  <a:schemeClr val="bg1"/>
                </a:solidFill>
                <a:latin typeface="微软雅黑" panose="020B0503020204020204" pitchFamily="34" charset="-122"/>
                <a:ea typeface="微软雅黑" panose="020B0503020204020204" pitchFamily="34" charset="-122"/>
              </a:rPr>
              <a:t>2</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73628" y="3163215"/>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项目亮点</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242C38C-BB21-C1A1-552D-C76355C77286}"/>
              </a:ext>
            </a:extLst>
          </p:cNvPr>
          <p:cNvSpPr txBox="1"/>
          <p:nvPr/>
        </p:nvSpPr>
        <p:spPr>
          <a:xfrm>
            <a:off x="606724" y="3163215"/>
            <a:ext cx="8604388" cy="3533275"/>
          </a:xfrm>
          <a:prstGeom prst="rect">
            <a:avLst/>
          </a:prstGeom>
          <a:noFill/>
        </p:spPr>
        <p:txBody>
          <a:bodyPr wrap="square" rtlCol="0">
            <a:spAutoFit/>
          </a:bodyPr>
          <a:lstStyle/>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先搭建好登录注册页面，同时创建好对应的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table</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来记录用户信息。</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搭建好主界面，并在此延伸搭建好轮播图，会议纪要显示列表等，完成静态页面的搭建。</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搭建会议纪要上传页面和个人信息修改页面，在此框架上用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JS</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搭建好前后台，创建对应接口来真正接受上传的会议和个人信息的修改。</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通过类似的方式来完成疑问反馈和疑问解答，以及纪要审核。</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最后完成后回过头来搭建纪要的详细页面。</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6.</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完成该平台。</a:t>
            </a:r>
          </a:p>
          <a:p>
            <a:endParaRPr lang="zh-CN" altLang="en-US" dirty="0"/>
          </a:p>
        </p:txBody>
      </p:sp>
      <p:sp>
        <p:nvSpPr>
          <p:cNvPr id="7" name="文本框 6">
            <a:extLst>
              <a:ext uri="{FF2B5EF4-FFF2-40B4-BE49-F238E27FC236}">
                <a16:creationId xmlns:a16="http://schemas.microsoft.com/office/drawing/2014/main" id="{BD82B458-8EF3-0FA4-8247-69F09D96139C}"/>
              </a:ext>
            </a:extLst>
          </p:cNvPr>
          <p:cNvSpPr txBox="1"/>
          <p:nvPr/>
        </p:nvSpPr>
        <p:spPr>
          <a:xfrm>
            <a:off x="545355" y="1647540"/>
            <a:ext cx="6726056" cy="707886"/>
          </a:xfrm>
          <a:prstGeom prst="rect">
            <a:avLst/>
          </a:prstGeom>
          <a:noFill/>
        </p:spPr>
        <p:txBody>
          <a:bodyPr wrap="square" rtlCol="0">
            <a:spAutoFit/>
          </a:bodyPr>
          <a:lstStyle/>
          <a:p>
            <a:pPr lvl="1"/>
            <a:r>
              <a:rPr lang="zh-CN" altLang="en-US" sz="4000" b="1" spc="100" dirty="0">
                <a:latin typeface="微软雅黑" panose="020B0503020204020204" pitchFamily="34" charset="-122"/>
                <a:ea typeface="微软雅黑" panose="020B0503020204020204" pitchFamily="34" charset="-122"/>
              </a:rPr>
              <a:t>由大入小</a:t>
            </a:r>
          </a:p>
        </p:txBody>
      </p:sp>
    </p:spTree>
    <p:extLst>
      <p:ext uri="{BB962C8B-B14F-4D97-AF65-F5344CB8AC3E}">
        <p14:creationId xmlns:p14="http://schemas.microsoft.com/office/powerpoint/2010/main" val="1630237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功能设计</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201861"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3</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2876475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4" y="3037176"/>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功能设计</a:t>
            </a:r>
            <a:r>
              <a:rPr lang="en-US" altLang="zh-CN" sz="2400" dirty="0">
                <a:solidFill>
                  <a:schemeClr val="bg1"/>
                </a:solidFill>
                <a:latin typeface="微软雅黑" panose="020B0503020204020204" pitchFamily="34" charset="-122"/>
                <a:ea typeface="微软雅黑" panose="020B0503020204020204" pitchFamily="34" charset="-122"/>
              </a:rPr>
              <a:t>3</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项目亮点</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242C38C-BB21-C1A1-552D-C76355C77286}"/>
              </a:ext>
            </a:extLst>
          </p:cNvPr>
          <p:cNvSpPr txBox="1"/>
          <p:nvPr/>
        </p:nvSpPr>
        <p:spPr>
          <a:xfrm>
            <a:off x="1048624" y="1451295"/>
            <a:ext cx="7474591" cy="369332"/>
          </a:xfrm>
          <a:prstGeom prst="rect">
            <a:avLst/>
          </a:prstGeom>
          <a:noFill/>
        </p:spPr>
        <p:txBody>
          <a:bodyPr wrap="square" rtlCol="0">
            <a:spAutoFit/>
          </a:bodyPr>
          <a:lstStyle/>
          <a:p>
            <a:r>
              <a:rPr lang="zh-CN" altLang="en-US" dirty="0"/>
              <a:t>、</a:t>
            </a:r>
          </a:p>
        </p:txBody>
      </p:sp>
      <p:sp>
        <p:nvSpPr>
          <p:cNvPr id="13" name="文本框 12">
            <a:extLst>
              <a:ext uri="{FF2B5EF4-FFF2-40B4-BE49-F238E27FC236}">
                <a16:creationId xmlns:a16="http://schemas.microsoft.com/office/drawing/2014/main" id="{DAA24692-9690-BCD3-E430-DF237536152F}"/>
              </a:ext>
            </a:extLst>
          </p:cNvPr>
          <p:cNvSpPr txBox="1"/>
          <p:nvPr/>
        </p:nvSpPr>
        <p:spPr>
          <a:xfrm>
            <a:off x="729843" y="550209"/>
            <a:ext cx="7793372" cy="6299673"/>
          </a:xfrm>
          <a:prstGeom prst="rect">
            <a:avLst/>
          </a:prstGeom>
          <a:noFill/>
        </p:spPr>
        <p:txBody>
          <a:bodyPr wrap="square" rtlCol="0">
            <a:spAutoFit/>
          </a:bodyPr>
          <a:lstStyle/>
          <a:p>
            <a:pPr indent="304800" algn="just">
              <a:lnSpc>
                <a:spcPct val="115000"/>
              </a:lnSpc>
              <a:spcAft>
                <a:spcPts val="800"/>
              </a:spcAft>
            </a:pP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通用功能：</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浏览所有已通过审核的会议纪要。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上传会议纪要</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含会议主题，会议内容，个人纪要，会议照片，会议类型，会议标签等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修改个人信息，用户可以修改除开名字外的其他</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信息</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组别，年纪，性别等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登录注册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其中注册时不允许重名，因为设计思路是保证名字的唯一性，以预防随意用他人名字进行冒充捣乱的现象。</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查看自己上传的会议纪要，并显示纪要当前状态。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6.</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使用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token</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验证当前登录状态。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7.</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在主界面可以通过标签，输入框搜索等方式来筛选会议纪要。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8.</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修改个人密码。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9.</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将所勾选的会议纪要以</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Excel</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形式下载。</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能在会议纪要下方进行评论。</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纪要内容过长时能进行翻页，同时每个会议纪要都配有书签，可以点亮书签来标记当前会议纪要的所处页面。</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066286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4" y="3037176"/>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汇报题目</a:t>
            </a:r>
            <a:r>
              <a:rPr lang="en-US" altLang="zh-CN" sz="2400" dirty="0">
                <a:solidFill>
                  <a:schemeClr val="bg1"/>
                </a:solidFill>
                <a:latin typeface="微软雅黑" panose="020B0503020204020204" pitchFamily="34" charset="-122"/>
                <a:ea typeface="微软雅黑" panose="020B0503020204020204" pitchFamily="34" charset="-122"/>
              </a:rPr>
              <a:t>3</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242C38C-BB21-C1A1-552D-C76355C77286}"/>
              </a:ext>
            </a:extLst>
          </p:cNvPr>
          <p:cNvSpPr txBox="1"/>
          <p:nvPr/>
        </p:nvSpPr>
        <p:spPr>
          <a:xfrm>
            <a:off x="1048624" y="1451295"/>
            <a:ext cx="7474591" cy="369332"/>
          </a:xfrm>
          <a:prstGeom prst="rect">
            <a:avLst/>
          </a:prstGeom>
          <a:noFill/>
        </p:spPr>
        <p:txBody>
          <a:bodyPr wrap="square" rtlCol="0">
            <a:spAutoFit/>
          </a:bodyPr>
          <a:lstStyle/>
          <a:p>
            <a:r>
              <a:rPr lang="zh-CN" altLang="en-US" dirty="0"/>
              <a:t>、</a:t>
            </a:r>
          </a:p>
        </p:txBody>
      </p:sp>
      <p:sp>
        <p:nvSpPr>
          <p:cNvPr id="13" name="文本框 12">
            <a:extLst>
              <a:ext uri="{FF2B5EF4-FFF2-40B4-BE49-F238E27FC236}">
                <a16:creationId xmlns:a16="http://schemas.microsoft.com/office/drawing/2014/main" id="{DAA24692-9690-BCD3-E430-DF237536152F}"/>
              </a:ext>
            </a:extLst>
          </p:cNvPr>
          <p:cNvSpPr txBox="1"/>
          <p:nvPr/>
        </p:nvSpPr>
        <p:spPr>
          <a:xfrm>
            <a:off x="729843" y="550209"/>
            <a:ext cx="7793372" cy="2010294"/>
          </a:xfrm>
          <a:prstGeom prst="rect">
            <a:avLst/>
          </a:prstGeom>
          <a:noFill/>
        </p:spPr>
        <p:txBody>
          <a:bodyPr wrap="square" rtlCol="0">
            <a:spAutoFit/>
          </a:bodyPr>
          <a:lstStyle/>
          <a:p>
            <a:pPr indent="304800" algn="just">
              <a:lnSpc>
                <a:spcPct val="115000"/>
              </a:lnSpc>
              <a:spcAft>
                <a:spcPts val="800"/>
              </a:spcAft>
            </a:pP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普通用户：</a:t>
            </a:r>
            <a:endParaRPr lang="en-US" altLang="zh-CN" sz="2000" b="1"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发送疑问反馈，并能查看历史疑问的解答结果。</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进入自己被退回或删除的会议纪要页面可以通过修改功能来重新发送审核请求，不过不能修改除此外的任何会议纪要。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被退回的纪要可以通过光标指向该纪要以查看被退回理由。</a:t>
            </a:r>
          </a:p>
        </p:txBody>
      </p:sp>
      <p:sp>
        <p:nvSpPr>
          <p:cNvPr id="7" name="文本框 6">
            <a:extLst>
              <a:ext uri="{FF2B5EF4-FFF2-40B4-BE49-F238E27FC236}">
                <a16:creationId xmlns:a16="http://schemas.microsoft.com/office/drawing/2014/main" id="{D74C3F10-07F7-8287-35AD-F0D41A8F9A4E}"/>
              </a:ext>
            </a:extLst>
          </p:cNvPr>
          <p:cNvSpPr txBox="1"/>
          <p:nvPr/>
        </p:nvSpPr>
        <p:spPr>
          <a:xfrm>
            <a:off x="1115736" y="3498841"/>
            <a:ext cx="7298422" cy="2893100"/>
          </a:xfrm>
          <a:prstGeom prst="rect">
            <a:avLst/>
          </a:prstGeom>
          <a:noFill/>
        </p:spPr>
        <p:txBody>
          <a:bodyPr wrap="square" rtlCol="0">
            <a:spAutoFit/>
          </a:bodyPr>
          <a:lstStyle/>
          <a:p>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管理员：</a:t>
            </a:r>
            <a:endParaRPr lang="en-US" altLang="zh-CN" sz="2000" b="1"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能对所有的·会议纪要在无论任何条件下进行修改</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保留原作者的姓名，作品</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ID)</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，不过修改后会议纪要会重新进入待审核状态。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对以通过的会议纪要仍可以将其退回删除。</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对用户发过来的疑问反馈进行解答。</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会议申请能实时通知</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290910457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404</TotalTime>
  <Words>1854</Words>
  <Application>Microsoft Office PowerPoint</Application>
  <PresentationFormat>宽屏</PresentationFormat>
  <Paragraphs>206</Paragraphs>
  <Slides>24</Slides>
  <Notes>2</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24</vt:i4>
      </vt:variant>
    </vt:vector>
  </HeadingPairs>
  <TitlesOfParts>
    <vt:vector size="33" baseType="lpstr">
      <vt:lpstr>Novecento wide Bold</vt:lpstr>
      <vt:lpstr>Arial</vt:lpstr>
      <vt:lpstr>微软雅黑</vt:lpstr>
      <vt:lpstr>Montserrat Light</vt:lpstr>
      <vt:lpstr>等线</vt:lpstr>
      <vt:lpstr>Sitka Text</vt:lpstr>
      <vt:lpstr>Consolas</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邓 志聪</dc:creator>
  <cp:lastModifiedBy>MOU XV</cp:lastModifiedBy>
  <cp:revision>13</cp:revision>
  <dcterms:created xsi:type="dcterms:W3CDTF">2022-04-30T16:30:33Z</dcterms:created>
  <dcterms:modified xsi:type="dcterms:W3CDTF">2024-04-28T08:10:20Z</dcterms:modified>
</cp:coreProperties>
</file>

<file path=docProps/thumbnail.jpeg>
</file>